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notesSlides/notesSlide10.xml" ContentType="application/vnd.openxmlformats-officedocument.presentationml.notesSlide+xml"/>
  <Override PartName="/ppt/tags/tag13.xml" ContentType="application/vnd.openxmlformats-officedocument.presentationml.tags+xml"/>
  <Override PartName="/ppt/notesSlides/notesSlide11.xml" ContentType="application/vnd.openxmlformats-officedocument.presentationml.notesSlide+xml"/>
  <Override PartName="/ppt/tags/tag14.xml" ContentType="application/vnd.openxmlformats-officedocument.presentationml.tags+xml"/>
  <Override PartName="/ppt/notesSlides/notesSlide12.xml" ContentType="application/vnd.openxmlformats-officedocument.presentationml.notesSlide+xml"/>
  <Override PartName="/ppt/tags/tag15.xml" ContentType="application/vnd.openxmlformats-officedocument.presentationml.tags+xml"/>
  <Override PartName="/ppt/notesSlides/notesSlide13.xml" ContentType="application/vnd.openxmlformats-officedocument.presentationml.notesSlide+xml"/>
  <Override PartName="/ppt/tags/tag16.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0"/>
  </p:notesMasterIdLst>
  <p:sldIdLst>
    <p:sldId id="825" r:id="rId5"/>
    <p:sldId id="942" r:id="rId6"/>
    <p:sldId id="1111" r:id="rId7"/>
    <p:sldId id="1112" r:id="rId8"/>
    <p:sldId id="1094" r:id="rId9"/>
    <p:sldId id="1114" r:id="rId10"/>
    <p:sldId id="1115" r:id="rId11"/>
    <p:sldId id="1116" r:id="rId12"/>
    <p:sldId id="1117" r:id="rId13"/>
    <p:sldId id="1118" r:id="rId14"/>
    <p:sldId id="1119" r:id="rId15"/>
    <p:sldId id="1120" r:id="rId16"/>
    <p:sldId id="1113" r:id="rId17"/>
    <p:sldId id="1051" r:id="rId18"/>
    <p:sldId id="764" r:id="rId19"/>
  </p:sldIdLst>
  <p:sldSz cx="12192000" cy="6858000"/>
  <p:notesSz cx="6858000" cy="9144000"/>
  <p:custDataLst>
    <p:tags r:id="rId21"/>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tin,Joshua L" initials="ML" lastIdx="48" clrIdx="0">
    <p:extLst>
      <p:ext uri="{19B8F6BF-5375-455C-9EA6-DF929625EA0E}">
        <p15:presenceInfo xmlns:p15="http://schemas.microsoft.com/office/powerpoint/2012/main" userId="S::joshua.martin@ufl.edu::25286dc8-54d3-41a1-9686-62cd67066567" providerId="AD"/>
      </p:ext>
    </p:extLst>
  </p:cmAuthor>
  <p:cmAuthor id="2" name="McDonald,Kellie" initials="M" lastIdx="6" clrIdx="1">
    <p:extLst>
      <p:ext uri="{19B8F6BF-5375-455C-9EA6-DF929625EA0E}">
        <p15:presenceInfo xmlns:p15="http://schemas.microsoft.com/office/powerpoint/2012/main" userId="S::goughnourkl@ufl.edu::00853a30-b886-407b-aa83-597a4aa7949f" providerId="AD"/>
      </p:ext>
    </p:extLst>
  </p:cmAuthor>
  <p:cmAuthor id="3" name="joshuafox@ufl.edu" initials="j" lastIdx="18" clrIdx="2">
    <p:extLst>
      <p:ext uri="{19B8F6BF-5375-455C-9EA6-DF929625EA0E}">
        <p15:presenceInfo xmlns:p15="http://schemas.microsoft.com/office/powerpoint/2012/main" userId="joshuafox@ufl.edu"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3E7"/>
    <a:srgbClr val="FEF0E1"/>
    <a:srgbClr val="1E2A36"/>
    <a:srgbClr val="2D4051"/>
    <a:srgbClr val="3C556C"/>
    <a:srgbClr val="3794FA"/>
    <a:srgbClr val="0451A5"/>
    <a:srgbClr val="033D7C"/>
    <a:srgbClr val="D3DDE7"/>
    <a:srgbClr val="69EE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70" autoAdjust="0"/>
    <p:restoredTop sz="72281" autoAdjust="0"/>
  </p:normalViewPr>
  <p:slideViewPr>
    <p:cSldViewPr snapToGrid="0" showGuides="1">
      <p:cViewPr varScale="1">
        <p:scale>
          <a:sx n="79" d="100"/>
          <a:sy n="79" d="100"/>
        </p:scale>
        <p:origin x="1368" y="84"/>
      </p:cViewPr>
      <p:guideLst>
        <p:guide orient="horz" pos="2160"/>
        <p:guide pos="3840"/>
      </p:guideLst>
    </p:cSldViewPr>
  </p:slideViewPr>
  <p:outlineViewPr>
    <p:cViewPr>
      <p:scale>
        <a:sx n="33" d="100"/>
        <a:sy n="33" d="100"/>
      </p:scale>
      <p:origin x="0" y="-12176"/>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tableStyles" Target="tableStyles.xml"/><Relationship Id="rId3" Type="http://schemas.openxmlformats.org/officeDocument/2006/relationships/customXml" Target="../customXml/item3.xml"/><Relationship Id="rId21" Type="http://schemas.openxmlformats.org/officeDocument/2006/relationships/tags" Target="tags/tag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viewProps" Target="view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commentAuthors" Target="commentAuthors.xml"/></Relationships>
</file>

<file path=ppt/media/image1.png>
</file>

<file path=ppt/media/image2.png>
</file>

<file path=ppt/media/image3.png>
</file>

<file path=ppt/media/image4.png>
</file>

<file path=ppt/media/image5.svg>
</file>

<file path=ppt/media/image6.pn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193BCE-4788-4515-BBD8-9108AB8560EF}" type="datetimeFigureOut">
              <a:rPr lang="en-US" smtClean="0"/>
              <a:t>8/26/2022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037217-9793-4C9A-AF1C-443ACF2A3F9E}" type="slidenum">
              <a:rPr lang="en-US" smtClean="0"/>
              <a:t>‹#›</a:t>
            </a:fld>
            <a:endParaRPr lang="en-US"/>
          </a:p>
        </p:txBody>
      </p:sp>
    </p:spTree>
    <p:extLst>
      <p:ext uri="{BB962C8B-B14F-4D97-AF65-F5344CB8AC3E}">
        <p14:creationId xmlns:p14="http://schemas.microsoft.com/office/powerpoint/2010/main" val="3616718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In</a:t>
            </a:r>
            <a:r>
              <a:rPr lang="en-US" sz="1800" b="0" baseline="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this video we’re going to talk about the static keyword, a modifier for variables and functions that can open up new options for us when we’re writing our code.</a:t>
            </a: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92418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We might create this logging class with a few static member functions for various</a:t>
            </a:r>
            <a:r>
              <a:rPr lang="en-US" sz="1800" baseline="0" dirty="0"/>
              <a:t> situations. One for normal events, another for bad events, and one for events that might turn bad, so we should keep an eye on them.</a:t>
            </a:r>
          </a:p>
          <a:p>
            <a:endParaRPr lang="en-US" sz="1800" dirty="0"/>
          </a:p>
          <a:p>
            <a:r>
              <a:rPr lang="en-US" sz="1800" dirty="0"/>
              <a:t>[CLICK]</a:t>
            </a:r>
          </a:p>
          <a:p>
            <a:r>
              <a:rPr lang="en-US" sz="1800" dirty="0"/>
              <a:t>Because each of these functions is static, we can call them without</a:t>
            </a:r>
            <a:r>
              <a:rPr lang="en-US" sz="1800" baseline="0" dirty="0"/>
              <a:t> needing to first create an instance of the function.</a:t>
            </a:r>
          </a:p>
          <a:p>
            <a:r>
              <a:rPr lang="en-US" sz="1800" baseline="0" dirty="0"/>
              <a:t>[CLICK]</a:t>
            </a:r>
          </a:p>
          <a:p>
            <a:r>
              <a:rPr lang="en-US" sz="1800" baseline="0" dirty="0"/>
              <a:t>Because we’ll be using these functions without relying on instances of the class, we won’t be using constructors. That means any initialization steps will have to be done manually at some point. How exactly you implement that would be up to you, if you even needed to. It all depends on the class and what you need it to do.</a:t>
            </a:r>
          </a:p>
          <a:p>
            <a:r>
              <a:rPr lang="en-US" sz="1800" baseline="0" dirty="0"/>
              <a:t>Let’s look at how we might actually use this.</a:t>
            </a:r>
          </a:p>
          <a:p>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11</a:t>
            </a:fld>
            <a:endParaRPr lang="en-US"/>
          </a:p>
        </p:txBody>
      </p:sp>
    </p:spTree>
    <p:extLst>
      <p:ext uri="{BB962C8B-B14F-4D97-AF65-F5344CB8AC3E}">
        <p14:creationId xmlns:p14="http://schemas.microsoft.com/office/powerpoint/2010/main" val="52433257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Using this kind of class is very simple. The first thing we need to do is #include</a:t>
            </a:r>
            <a:r>
              <a:rPr lang="en-US" sz="1800" baseline="0" dirty="0"/>
              <a:t> the file that has the class definition in it.</a:t>
            </a:r>
          </a:p>
          <a:p>
            <a:endParaRPr lang="en-US" sz="1800" baseline="0" dirty="0"/>
          </a:p>
          <a:p>
            <a:r>
              <a:rPr lang="en-US" sz="1800" baseline="0" dirty="0"/>
              <a:t>[CLICK]</a:t>
            </a:r>
          </a:p>
          <a:p>
            <a:r>
              <a:rPr lang="en-US" sz="1800" baseline="0" dirty="0"/>
              <a:t>After that, we can simply call a static member function of that class anywhere we want to. In any function, in any block of code, just call the function. No instance of the class is necessary.</a:t>
            </a:r>
          </a:p>
          <a:p>
            <a:r>
              <a:rPr lang="en-US" sz="1800" baseline="0" dirty="0"/>
              <a:t>[CLICK]</a:t>
            </a:r>
          </a:p>
          <a:p>
            <a:r>
              <a:rPr lang="en-US" sz="1800" baseline="0" dirty="0"/>
              <a:t>We can do this for any kind of function in our code, even if it’s a member function inside some other class.</a:t>
            </a:r>
          </a:p>
          <a:p>
            <a:endParaRPr lang="en-US" sz="1800" baseline="0" dirty="0"/>
          </a:p>
          <a:p>
            <a:r>
              <a:rPr lang="en-US" sz="1800" baseline="0" dirty="0"/>
              <a:t>Static member functions, and what are essentially static classes, can be very convenient, especially in situations like this utility class. It’s hypothetical right now, and definitely not fully implemented, but I’ve written classes like this for my own projects and they can be immensely helpful.</a:t>
            </a:r>
          </a:p>
          <a:p>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12</a:t>
            </a:fld>
            <a:endParaRPr lang="en-US"/>
          </a:p>
        </p:txBody>
      </p:sp>
    </p:spTree>
    <p:extLst>
      <p:ext uri="{BB962C8B-B14F-4D97-AF65-F5344CB8AC3E}">
        <p14:creationId xmlns:p14="http://schemas.microsoft.com/office/powerpoint/2010/main" val="56381013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Static member functions and variables belong to the class they’re declared in, not to specific instances of the class.</a:t>
            </a:r>
          </a:p>
          <a:p>
            <a:endParaRPr lang="en-US" sz="1800" baseline="0" dirty="0"/>
          </a:p>
          <a:p>
            <a:r>
              <a:rPr lang="en-US" sz="1800" baseline="0" dirty="0"/>
              <a:t>Because of this, they are shared among all instances of the class, and can even be used without creating any instances of the class at all.</a:t>
            </a:r>
          </a:p>
          <a:p>
            <a:endParaRPr lang="en-US" sz="1800" baseline="0" dirty="0"/>
          </a:p>
          <a:p>
            <a:r>
              <a:rPr lang="en-US" sz="1800" baseline="0" dirty="0"/>
              <a:t>This can be very helpful if we want to use the functionality of the class but don’t want to create instances to do so.</a:t>
            </a:r>
          </a:p>
          <a:p>
            <a:r>
              <a:rPr lang="en-US" sz="1800" baseline="0" dirty="0"/>
              <a:t>[CLICK]</a:t>
            </a:r>
          </a:p>
          <a:p>
            <a:r>
              <a:rPr lang="en-US" sz="1800" baseline="0" dirty="0"/>
              <a:t>Like all features in programming they’re just another tool you have available to you. You may not use these in every program that you write, but in the right situations they can be very useful.</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3459610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That</a:t>
            </a:r>
            <a:r>
              <a:rPr lang="en-US" sz="1800" baseline="0" dirty="0"/>
              <a:t> wraps things up for this video. Thanks for watching, and I’ll see you next time!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7204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When</a:t>
            </a:r>
            <a:r>
              <a:rPr lang="en-US" sz="1800" baseline="0" dirty="0"/>
              <a:t> we declare variables and functions, </a:t>
            </a:r>
            <a:r>
              <a:rPr lang="en-US" sz="1800" dirty="0"/>
              <a:t>we can use additional keywords to assign properties to those things. One of those is the static keyword,</a:t>
            </a:r>
            <a:r>
              <a:rPr lang="en-US" sz="1800" baseline="0" dirty="0"/>
              <a:t> and we can add it to variable and function declarations.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In this example, we have a class with a few variables and functions, some of which are static, and some that aren’t.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We also have a variable in the Foo() function that is declared as static.</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So you’re probably asking yourself, “what does static actually DO?” Great question!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That depends on the situation in which it’s used. Each of these 3 different situations has a different usage, so we can’t just make a single sweeping statement about all of it. Let’s jump to the first one.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3</a:t>
            </a:fld>
            <a:endParaRPr lang="en-US"/>
          </a:p>
        </p:txBody>
      </p:sp>
    </p:spTree>
    <p:extLst>
      <p:ext uri="{BB962C8B-B14F-4D97-AF65-F5344CB8AC3E}">
        <p14:creationId xmlns:p14="http://schemas.microsoft.com/office/powerpoint/2010/main" val="4621545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Static</a:t>
            </a:r>
            <a:r>
              <a:rPr lang="en-US" sz="1800" baseline="0" dirty="0"/>
              <a:t> variables of all kind are stored in memory a bit differently. </a:t>
            </a:r>
          </a:p>
          <a:p>
            <a:r>
              <a:rPr lang="en-US" sz="1800" baseline="0" dirty="0"/>
              <a:t>[CLICK]</a:t>
            </a:r>
          </a:p>
          <a:p>
            <a:r>
              <a:rPr lang="en-US" sz="1800" baseline="0" dirty="0"/>
              <a:t>We’ve talked about scope before, and how local variables fall out of scope once a function ends. That’s not the case with static variables.</a:t>
            </a:r>
          </a:p>
          <a:p>
            <a:r>
              <a:rPr lang="en-US" sz="1800" baseline="0" dirty="0"/>
              <a:t>[CLICK]</a:t>
            </a:r>
          </a:p>
          <a:p>
            <a:r>
              <a:rPr lang="en-US" sz="1800" baseline="0" dirty="0"/>
              <a:t>Static variables are initialized only once, the first time a function is called. After that, they stay in memory as long as our program is running, and don’t fall out of scope.</a:t>
            </a:r>
          </a:p>
          <a:p>
            <a:r>
              <a:rPr lang="en-US" sz="1800" baseline="0" dirty="0"/>
              <a:t>[CLICK]</a:t>
            </a:r>
          </a:p>
          <a:p>
            <a:r>
              <a:rPr lang="en-US" sz="1800" baseline="0" dirty="0"/>
              <a:t>If the function is ever called again, the initialization is skipped, and the value from the previous function call is used.</a:t>
            </a:r>
          </a:p>
          <a:p>
            <a:r>
              <a:rPr lang="en-US" sz="1800" baseline="0" dirty="0"/>
              <a:t>[CLICK]</a:t>
            </a:r>
          </a:p>
          <a:p>
            <a:r>
              <a:rPr lang="en-US" sz="1800" baseline="0" dirty="0"/>
              <a:t>If we have a function like this, with a static variable declared inside it, it will be initialized to 0 only once. Then, on each subsequent call, we increment the variable by one.</a:t>
            </a:r>
          </a:p>
          <a:p>
            <a:r>
              <a:rPr lang="en-US" sz="1800" baseline="0" dirty="0"/>
              <a:t>[CLICK]</a:t>
            </a:r>
          </a:p>
          <a:p>
            <a:r>
              <a:rPr lang="en-US" sz="1800" baseline="0" dirty="0"/>
              <a:t>If we were to call this function multiple times, we could keep track of how many times it was called. This is a simple example, but this could be helpful in a large scale program if you needed to know how many times some process executed. You could customize this output to only print once a threshold was reached, like every 10 or 50 calls in order to reduce the amount of output clutter.</a:t>
            </a:r>
          </a:p>
          <a:p>
            <a:endParaRPr lang="en-US" sz="1800" baseline="0" dirty="0"/>
          </a:p>
          <a:p>
            <a:r>
              <a:rPr lang="en-US" sz="1800" baseline="0" dirty="0"/>
              <a:t>Admittedly, in my own experience I’ve only used static variables in this way a handful of times, though your own experience may be different. The next uses are a bit more common.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4</a:t>
            </a:fld>
            <a:endParaRPr lang="en-US"/>
          </a:p>
        </p:txBody>
      </p:sp>
    </p:spTree>
    <p:extLst>
      <p:ext uri="{BB962C8B-B14F-4D97-AF65-F5344CB8AC3E}">
        <p14:creationId xmlns:p14="http://schemas.microsoft.com/office/powerpoint/2010/main" val="16854848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b="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Under</a:t>
            </a:r>
            <a:r>
              <a:rPr lang="en-US" sz="1800" b="0"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normal circumstances, a copy of a class member variable is created for each instance of that class. That’s part of what makes classes so useful; we get to reuse code without having to duplicate it.</a:t>
            </a:r>
          </a:p>
          <a:p>
            <a:pPr marL="0" marR="0">
              <a:lnSpc>
                <a:spcPct val="107000"/>
              </a:lnSpc>
              <a:spcBef>
                <a:spcPts val="0"/>
              </a:spcBef>
              <a:spcAft>
                <a:spcPts val="0"/>
              </a:spcAft>
            </a:pPr>
            <a:r>
              <a:rPr lang="en-US" sz="1800" b="0"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[CLICK]</a:t>
            </a:r>
          </a:p>
          <a:p>
            <a:pPr marL="0" marR="0">
              <a:lnSpc>
                <a:spcPct val="107000"/>
              </a:lnSpc>
              <a:spcBef>
                <a:spcPts val="0"/>
              </a:spcBef>
              <a:spcAft>
                <a:spcPts val="0"/>
              </a:spcAft>
            </a:pPr>
            <a:r>
              <a:rPr lang="en-US" sz="1800" b="0"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 </a:t>
            </a:r>
            <a:r>
              <a:rPr lang="en-US" sz="1800" b="1"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static</a:t>
            </a:r>
            <a:r>
              <a:rPr lang="en-US" sz="1800" b="0"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member variable, however, isn’t an a member of a single instance of the class. It’s a member of the CLASS ITSELF.</a:t>
            </a:r>
          </a:p>
          <a:p>
            <a:pPr marL="0" marR="0">
              <a:lnSpc>
                <a:spcPct val="107000"/>
              </a:lnSpc>
              <a:spcBef>
                <a:spcPts val="0"/>
              </a:spcBef>
              <a:spcAft>
                <a:spcPts val="0"/>
              </a:spcAft>
            </a:pPr>
            <a:r>
              <a:rPr lang="en-US" sz="1800" b="0"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[CLICK]</a:t>
            </a:r>
          </a:p>
          <a:p>
            <a:pPr marL="0" marR="0">
              <a:lnSpc>
                <a:spcPct val="107000"/>
              </a:lnSpc>
              <a:spcBef>
                <a:spcPts val="0"/>
              </a:spcBef>
              <a:spcAft>
                <a:spcPts val="0"/>
              </a:spcAft>
            </a:pPr>
            <a:r>
              <a:rPr lang="en-US" sz="1800" b="0"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Since it belongs to the class, and a class can only be </a:t>
            </a:r>
            <a:r>
              <a:rPr lang="en-US" sz="1800" b="1"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defined</a:t>
            </a:r>
            <a:r>
              <a:rPr lang="en-US" sz="1800" b="0"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 once, only one copy of a static class variable exists in memory.</a:t>
            </a:r>
          </a:p>
          <a:p>
            <a:pPr marL="0" marR="0">
              <a:lnSpc>
                <a:spcPct val="107000"/>
              </a:lnSpc>
              <a:spcBef>
                <a:spcPts val="0"/>
              </a:spcBef>
              <a:spcAft>
                <a:spcPts val="0"/>
              </a:spcAft>
            </a:pPr>
            <a:r>
              <a:rPr lang="en-US" sz="1800" b="0"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[CLICK]</a:t>
            </a:r>
          </a:p>
          <a:p>
            <a:pPr marL="0" marR="0">
              <a:lnSpc>
                <a:spcPct val="107000"/>
              </a:lnSpc>
              <a:spcBef>
                <a:spcPts val="0"/>
              </a:spcBef>
              <a:spcAft>
                <a:spcPts val="0"/>
              </a:spcAft>
            </a:pPr>
            <a:r>
              <a:rPr lang="en-US" sz="1800" b="0" baseline="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All of the instances of the class share that single copy of the variable, and we can also access it outside of any specific instance. If that sounds a little weird, let’s look at a diagram! Even if it doesn’t sound weird, we’ll still look at a diagram!</a:t>
            </a:r>
            <a:endParaRPr lang="en-US" sz="1800" b="0"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48359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Let’s say</a:t>
            </a:r>
            <a:r>
              <a:rPr lang="en-US" sz="1800" baseline="0" dirty="0"/>
              <a:t> we have a class defined, and we have a static member variable here to store how many experience points a hero has to get in order to level up. In this case, we want this variable to be shared among all the heroes—they all follow the same rules.</a:t>
            </a:r>
          </a:p>
          <a:p>
            <a:r>
              <a:rPr lang="en-US" sz="1800" baseline="0" dirty="0"/>
              <a:t>[CLICK]</a:t>
            </a:r>
          </a:p>
          <a:p>
            <a:r>
              <a:rPr lang="en-US" sz="1800" baseline="0" dirty="0"/>
              <a:t>If we create 3 instances of the Hero class, each would get their own variables and take up space in separate memory locations. </a:t>
            </a:r>
          </a:p>
          <a:p>
            <a:r>
              <a:rPr lang="en-US" sz="1800" baseline="0" dirty="0"/>
              <a:t>[CLICK]</a:t>
            </a:r>
          </a:p>
          <a:p>
            <a:r>
              <a:rPr lang="en-US" sz="1800" baseline="0" dirty="0"/>
              <a:t>We might see something like this: 3 copies of the name variable, 3 copies of the experience variable, and 3 copies of the level variable. The static variable is nowhere to be found here, because it doesn’t belong to any one of these objects.</a:t>
            </a:r>
          </a:p>
          <a:p>
            <a:r>
              <a:rPr lang="en-US" sz="1800" baseline="0" dirty="0"/>
              <a:t>[CLICK]</a:t>
            </a:r>
          </a:p>
          <a:p>
            <a:r>
              <a:rPr lang="en-US" sz="1800" baseline="0" dirty="0"/>
              <a:t>Instead, it’s stored in a separate memory location. Technically, it’s stored in a section of memory reserved for static and global variables.</a:t>
            </a:r>
          </a:p>
          <a:p>
            <a:r>
              <a:rPr lang="en-US" sz="1800" baseline="0" dirty="0"/>
              <a:t>[CLICK]</a:t>
            </a:r>
          </a:p>
          <a:p>
            <a:r>
              <a:rPr lang="en-US" sz="1800" baseline="0" dirty="0"/>
              <a:t>If we wanted to access that variable, we CAN do so through an instance of the class. </a:t>
            </a:r>
          </a:p>
          <a:p>
            <a:r>
              <a:rPr lang="en-US" sz="1800" baseline="0" dirty="0"/>
              <a:t>[CLICK]</a:t>
            </a:r>
          </a:p>
          <a:p>
            <a:r>
              <a:rPr lang="en-US" sz="1800" baseline="0" dirty="0"/>
              <a:t>Or, we can access it through the name of the class itself, and the scope resolution operator. Remember, the scope-resolution operator indicates ownership, or where that particular variable or function lives. So on this line of code, we indicate that the </a:t>
            </a:r>
            <a:r>
              <a:rPr lang="en-US" sz="1800" baseline="0" dirty="0" err="1"/>
              <a:t>levelUp</a:t>
            </a:r>
            <a:r>
              <a:rPr lang="en-US" sz="1800" baseline="0" dirty="0"/>
              <a:t> variable lives in, or is owned by, the Hero class.</a:t>
            </a:r>
          </a:p>
          <a:p>
            <a:r>
              <a:rPr lang="en-US" sz="1800" baseline="0" dirty="0"/>
              <a:t>[CLICK]</a:t>
            </a:r>
          </a:p>
          <a:p>
            <a:r>
              <a:rPr lang="en-US" sz="1800" baseline="0" dirty="0"/>
              <a:t>Both of these approaches will access the variable that is owned by the class. A static variable can be useful when you want a piece of data to apply to all instances of a class, to ensure identical functionality. If you want different values and different behavior from each instance, a static variable wouldn’t be a good choice.</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6</a:t>
            </a:fld>
            <a:endParaRPr lang="en-US"/>
          </a:p>
        </p:txBody>
      </p:sp>
    </p:spTree>
    <p:extLst>
      <p:ext uri="{BB962C8B-B14F-4D97-AF65-F5344CB8AC3E}">
        <p14:creationId xmlns:p14="http://schemas.microsoft.com/office/powerpoint/2010/main" val="179223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Static variables have an</a:t>
            </a:r>
            <a:r>
              <a:rPr lang="en-US" sz="1800" baseline="0" dirty="0"/>
              <a:t> initialization quirk we have to worry about in C++. They have to be redeclared outside the scope of the class in order to get an initial value.</a:t>
            </a:r>
          </a:p>
          <a:p>
            <a:r>
              <a:rPr lang="en-US" sz="1800" baseline="0" dirty="0"/>
              <a:t>With the same class we were just looking at, the </a:t>
            </a:r>
            <a:r>
              <a:rPr lang="en-US" sz="1800" baseline="0" dirty="0" err="1"/>
              <a:t>levelUp</a:t>
            </a:r>
            <a:r>
              <a:rPr lang="en-US" sz="1800" baseline="0" dirty="0"/>
              <a:t> variable isn’t initialized to anything. If we wanted to do so, we would have to redeclare it outside the class, and initialize it then.</a:t>
            </a:r>
          </a:p>
          <a:p>
            <a:r>
              <a:rPr lang="en-US" sz="1800" u="none" baseline="0" dirty="0"/>
              <a:t>[CLICK]</a:t>
            </a:r>
          </a:p>
          <a:p>
            <a:r>
              <a:rPr lang="en-US" sz="1800" u="none" baseline="0" dirty="0"/>
              <a:t>Let’s assume we have our second file for our class here, Hero.cpp. At the top we include </a:t>
            </a:r>
            <a:r>
              <a:rPr lang="en-US" sz="1800" u="none" baseline="0" dirty="0" err="1"/>
              <a:t>Hero.h</a:t>
            </a:r>
            <a:r>
              <a:rPr lang="en-US" sz="1800" u="none" baseline="0" dirty="0"/>
              <a:t> like we would do normally, so this file knows about the Hero type.</a:t>
            </a:r>
          </a:p>
          <a:p>
            <a:r>
              <a:rPr lang="en-US" sz="1800" u="none" baseline="0" dirty="0"/>
              <a:t>[CLICK]</a:t>
            </a:r>
          </a:p>
          <a:p>
            <a:r>
              <a:rPr lang="en-US" sz="1800" u="none" baseline="0" dirty="0"/>
              <a:t>Then, we just declare the static variable from the class again, with a few small changes. First, we don’t use the static keyword here, it was already “attached” to the variable in the class. Second, we have to use the name of the class and the Scope-Resolution Operator to indicate the variable we’re talking about. Then, just give it a value as you see fit. This is just the way this process works, and you’ll have to get used to it.</a:t>
            </a:r>
          </a:p>
          <a:p>
            <a:r>
              <a:rPr lang="en-US" sz="1800" u="none" baseline="0" dirty="0"/>
              <a:t>[CLICK]</a:t>
            </a:r>
          </a:p>
          <a:p>
            <a:r>
              <a:rPr lang="en-US" sz="1800" u="none" baseline="0" dirty="0"/>
              <a:t>Alternatively, if you don’t want that variable to ever change (which kind of makes sense in this example), you can declare the variable with another keyword called const, which is short for constant. If you do, then you must initialize the variable inside the class definition.</a:t>
            </a:r>
          </a:p>
          <a:p>
            <a:r>
              <a:rPr lang="en-US" sz="1800" u="none" baseline="0" dirty="0"/>
              <a:t>We’ll talk more about the “const” keyword later, so don’t worry too much about it now.</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7</a:t>
            </a:fld>
            <a:endParaRPr lang="en-US"/>
          </a:p>
        </p:txBody>
      </p:sp>
    </p:spTree>
    <p:extLst>
      <p:ext uri="{BB962C8B-B14F-4D97-AF65-F5344CB8AC3E}">
        <p14:creationId xmlns:p14="http://schemas.microsoft.com/office/powerpoint/2010/main" val="290453458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Static member functions, like static variables, belong to </a:t>
            </a:r>
            <a:r>
              <a:rPr lang="en-US" sz="1800" b="1" dirty="0"/>
              <a:t>the class</a:t>
            </a:r>
            <a:r>
              <a:rPr lang="en-US" sz="1800" dirty="0"/>
              <a:t>, and not a specific instance of it</a:t>
            </a:r>
          </a:p>
          <a:p>
            <a:r>
              <a:rPr lang="en-US" sz="1800" dirty="0"/>
              <a:t>[CLICK]</a:t>
            </a:r>
          </a:p>
          <a:p>
            <a:r>
              <a:rPr lang="en-US" sz="1800" dirty="0"/>
              <a:t>Static member functions </a:t>
            </a:r>
            <a:r>
              <a:rPr lang="en-US" sz="1800" b="1" dirty="0"/>
              <a:t>aren’t invoked from an object</a:t>
            </a:r>
            <a:r>
              <a:rPr lang="en-US" sz="1800" dirty="0"/>
              <a:t>, but from the class.</a:t>
            </a:r>
          </a:p>
          <a:p>
            <a:r>
              <a:rPr lang="en-US" sz="1800" dirty="0"/>
              <a:t>[CLICK]</a:t>
            </a:r>
          </a:p>
          <a:p>
            <a:r>
              <a:rPr lang="en-US" sz="1800" dirty="0"/>
              <a:t>Static member functions </a:t>
            </a:r>
            <a:r>
              <a:rPr lang="en-US" sz="1800" b="1" dirty="0"/>
              <a:t>have no “this” pointer,</a:t>
            </a:r>
            <a:r>
              <a:rPr lang="en-US" sz="1800" dirty="0"/>
              <a:t> and can’t access non-static member variables. So</a:t>
            </a:r>
            <a:r>
              <a:rPr lang="en-US" sz="1800" baseline="0" dirty="0"/>
              <a:t> it’s not that there exists only one version of the function… class functions are always like that. What separates them from each other is getting passed a “this” pointer. Non-static functions get a this pointer, static functions don’t.</a:t>
            </a:r>
          </a:p>
          <a:p>
            <a:r>
              <a:rPr lang="en-US" sz="1800" baseline="0" dirty="0"/>
              <a:t>[CLICK]</a:t>
            </a:r>
          </a:p>
          <a:p>
            <a:r>
              <a:rPr lang="en-US" sz="1800" baseline="0" dirty="0"/>
              <a:t>If we had a simple example like this, with one static and one non-static member function, we would call each function differently.</a:t>
            </a:r>
          </a:p>
          <a:p>
            <a:r>
              <a:rPr lang="en-US" sz="1800" baseline="0" dirty="0"/>
              <a:t>[CLICK]</a:t>
            </a:r>
          </a:p>
          <a:p>
            <a:r>
              <a:rPr lang="en-US" sz="1800" dirty="0"/>
              <a:t>Here</a:t>
            </a:r>
            <a:r>
              <a:rPr lang="en-US" sz="1800" baseline="0" dirty="0"/>
              <a:t> we make an instance of the class, and call the Bar() function as we would with any class.</a:t>
            </a:r>
          </a:p>
          <a:p>
            <a:r>
              <a:rPr lang="en-US" sz="1800" baseline="0" dirty="0"/>
              <a:t>In the next example, we call the static member function not through an instance of the class, but through the class itself.</a:t>
            </a:r>
          </a:p>
          <a:p>
            <a:r>
              <a:rPr lang="en-US" sz="1800" baseline="0" dirty="0"/>
              <a:t>[CLICK]</a:t>
            </a:r>
          </a:p>
          <a:p>
            <a:r>
              <a:rPr lang="en-US" sz="1800" baseline="0" dirty="0"/>
              <a:t>Technically we could also call this static function through an instance of the class, but this is less common to see. In some cases, we might not have any instances of the class nearby to use!</a:t>
            </a:r>
          </a:p>
          <a:p>
            <a:r>
              <a:rPr lang="en-US" sz="1800" b="1" baseline="0" dirty="0"/>
              <a:t>[NEXT SLIDE]</a:t>
            </a:r>
            <a:endParaRPr lang="en-US" sz="1800" b="1" dirty="0"/>
          </a:p>
        </p:txBody>
      </p:sp>
      <p:sp>
        <p:nvSpPr>
          <p:cNvPr id="4" name="Slide Number Placeholder 3"/>
          <p:cNvSpPr>
            <a:spLocks noGrp="1"/>
          </p:cNvSpPr>
          <p:nvPr>
            <p:ph type="sldNum" sz="quarter" idx="5"/>
          </p:nvPr>
        </p:nvSpPr>
        <p:spPr/>
        <p:txBody>
          <a:bodyPr/>
          <a:lstStyle/>
          <a:p>
            <a:fld id="{E5037217-9793-4C9A-AF1C-443ACF2A3F9E}" type="slidenum">
              <a:rPr lang="en-US" smtClean="0"/>
              <a:t>8</a:t>
            </a:fld>
            <a:endParaRPr lang="en-US"/>
          </a:p>
        </p:txBody>
      </p:sp>
    </p:spTree>
    <p:extLst>
      <p:ext uri="{BB962C8B-B14F-4D97-AF65-F5344CB8AC3E}">
        <p14:creationId xmlns:p14="http://schemas.microsoft.com/office/powerpoint/2010/main" val="270294336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Since static member functions</a:t>
            </a:r>
            <a:r>
              <a:rPr lang="en-US" sz="1800" baseline="0" dirty="0"/>
              <a:t> don’t have a “this” pointer, they can’t access any variables that belongs to “this.” </a:t>
            </a:r>
            <a:r>
              <a:rPr lang="en-US" sz="1800" dirty="0"/>
              <a:t>Instead</a:t>
            </a:r>
            <a:r>
              <a:rPr lang="en-US" sz="1800" baseline="0" dirty="0"/>
              <a:t>, they can only access member variables that also belong to the class, which is any static variables.</a:t>
            </a:r>
          </a:p>
          <a:p>
            <a:r>
              <a:rPr lang="en-US" sz="1800" baseline="0" dirty="0"/>
              <a:t>[CLICK]</a:t>
            </a:r>
          </a:p>
          <a:p>
            <a:r>
              <a:rPr lang="en-US" sz="1800" baseline="0" dirty="0"/>
              <a:t>Once again we have an example class, this time with one static and non-static member variable, and a static and non-static member function.</a:t>
            </a:r>
          </a:p>
          <a:p>
            <a:r>
              <a:rPr lang="en-US" sz="1800" baseline="0" dirty="0"/>
              <a:t>[CLICK]</a:t>
            </a:r>
          </a:p>
          <a:p>
            <a:r>
              <a:rPr lang="en-US" sz="1800" baseline="0" dirty="0"/>
              <a:t>If we implemented the Foo() function like this, we would be able to access the static X variable no problem. However, if we tried to access the non-static Y variable OR the non-static Bar() function, we’d get a compiler error.</a:t>
            </a:r>
          </a:p>
          <a:p>
            <a:r>
              <a:rPr lang="en-US" sz="1800" baseline="0" dirty="0"/>
              <a:t>[CLICK]</a:t>
            </a:r>
          </a:p>
          <a:p>
            <a:r>
              <a:rPr lang="en-US" sz="1800" baseline="0" dirty="0"/>
              <a:t>On the other hand, in the Bar() function, because it’s non-static it can access both non-static member variables, as well as the static variable. We can access the static variable or the static Foo() function in two different ways. The compiler is smart enough to deduce our meaning if we leave out the scope-resolution operator.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r>
              <a:rPr lang="en-US" sz="1800" dirty="0"/>
              <a:t>Overall it’s a pretty simple rule to remember: Static functions can only access static</a:t>
            </a:r>
            <a:r>
              <a:rPr lang="en-US" sz="1800" baseline="0" dirty="0"/>
              <a:t> variables and functions. Non-static functions, on the other hand, can access both.</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9</a:t>
            </a:fld>
            <a:endParaRPr lang="en-US"/>
          </a:p>
        </p:txBody>
      </p:sp>
    </p:spTree>
    <p:extLst>
      <p:ext uri="{BB962C8B-B14F-4D97-AF65-F5344CB8AC3E}">
        <p14:creationId xmlns:p14="http://schemas.microsoft.com/office/powerpoint/2010/main" val="21216279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So that’s a fair amount of build-up and small examples, but</a:t>
            </a:r>
            <a:r>
              <a:rPr lang="en-US" sz="1800" baseline="0" dirty="0"/>
              <a:t> when might we use all these in a larger example? Well, s</a:t>
            </a:r>
            <a:r>
              <a:rPr lang="en-US" sz="1800" dirty="0"/>
              <a:t>ometimes we</a:t>
            </a:r>
            <a:r>
              <a:rPr lang="en-US" sz="1800" baseline="0" dirty="0"/>
              <a:t> want to write a class for the usual reasons (grouping variables and functions together) but we don’t want or need more than one instance</a:t>
            </a:r>
          </a:p>
          <a:p>
            <a:r>
              <a:rPr lang="en-US" sz="1800" baseline="0" dirty="0"/>
              <a:t>[CLICK]</a:t>
            </a:r>
          </a:p>
          <a:p>
            <a:r>
              <a:rPr lang="en-US" sz="1800" baseline="0" dirty="0"/>
              <a:t>It can sometimes be helpful to have universal access to something, instead of having to rely on creating objects and passing them around (though we will do that quite often)</a:t>
            </a:r>
          </a:p>
          <a:p>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Imagine a utility class, for printing out debugging related messages,</a:t>
            </a:r>
            <a:r>
              <a:rPr lang="en-US" sz="1800" baseline="0" dirty="0"/>
              <a:t> and also writing them to a file, to keep a log of our program’s activity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It would be useful to have access to that kind of functionality anywhere in our code, instead of relying on specific objects that we need to pass around everywhere.</a:t>
            </a:r>
          </a:p>
          <a:p>
            <a:pPr marL="0" marR="0">
              <a:lnSpc>
                <a:spcPct val="107000"/>
              </a:lnSpc>
              <a:spcBef>
                <a:spcPts val="0"/>
              </a:spcBef>
              <a:spcAft>
                <a:spcPts val="0"/>
              </a:spcAft>
            </a:pPr>
            <a:endPar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98384882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Title with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FC132-0E5D-0448-B7F8-5FB5B10DC6A3}"/>
              </a:ext>
            </a:extLst>
          </p:cNvPr>
          <p:cNvSpPr>
            <a:spLocks noGrp="1"/>
          </p:cNvSpPr>
          <p:nvPr>
            <p:ph type="title"/>
          </p:nvPr>
        </p:nvSpPr>
        <p:spPr>
          <a:xfrm>
            <a:off x="6705599" y="2044183"/>
            <a:ext cx="4453468" cy="424732"/>
          </a:xfrm>
        </p:spPr>
        <p:txBody>
          <a:bodyPr wrap="square">
            <a:spAutoFit/>
          </a:bodyPr>
          <a:lstStyle>
            <a:lvl1pPr>
              <a:defRPr sz="2400" b="1">
                <a:solidFill>
                  <a:schemeClr val="accent1"/>
                </a:solidFill>
              </a:defRPr>
            </a:lvl1pPr>
          </a:lstStyle>
          <a:p>
            <a:r>
              <a:rPr lang="en-US"/>
              <a:t>Click to edit Master title style</a:t>
            </a:r>
          </a:p>
        </p:txBody>
      </p:sp>
      <p:sp>
        <p:nvSpPr>
          <p:cNvPr id="4" name="Text Placeholder 3">
            <a:extLst>
              <a:ext uri="{FF2B5EF4-FFF2-40B4-BE49-F238E27FC236}">
                <a16:creationId xmlns:a16="http://schemas.microsoft.com/office/drawing/2014/main" id="{63B1C768-A4B3-9447-9428-2C5A13E29BC5}"/>
              </a:ext>
            </a:extLst>
          </p:cNvPr>
          <p:cNvSpPr>
            <a:spLocks noGrp="1"/>
          </p:cNvSpPr>
          <p:nvPr>
            <p:ph type="body" sz="quarter" idx="10"/>
          </p:nvPr>
        </p:nvSpPr>
        <p:spPr>
          <a:xfrm>
            <a:off x="6705600" y="2873928"/>
            <a:ext cx="4453468" cy="1920526"/>
          </a:xfrm>
        </p:spPr>
        <p:txBody>
          <a:bodyPr wrap="square">
            <a:spAutoFit/>
          </a:bodyPr>
          <a:lstStyle>
            <a:lvl1pPr marL="0" indent="0">
              <a:buNone/>
              <a:defRPr sz="4400" b="1">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1883705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Left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4E22E-3C1F-1845-92E7-46E42611412C}"/>
              </a:ext>
            </a:extLst>
          </p:cNvPr>
          <p:cNvSpPr>
            <a:spLocks noGrp="1"/>
          </p:cNvSpPr>
          <p:nvPr>
            <p:ph type="title" hasCustomPrompt="1"/>
          </p:nvPr>
        </p:nvSpPr>
        <p:spPr>
          <a:xfrm>
            <a:off x="612648" y="555163"/>
            <a:ext cx="6576502" cy="1144929"/>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14" name="Text Placeholder 13">
            <a:extLst>
              <a:ext uri="{FF2B5EF4-FFF2-40B4-BE49-F238E27FC236}">
                <a16:creationId xmlns:a16="http://schemas.microsoft.com/office/drawing/2014/main" id="{940F6D60-19CA-004E-A03C-8C4F404344C5}"/>
              </a:ext>
            </a:extLst>
          </p:cNvPr>
          <p:cNvSpPr>
            <a:spLocks noGrp="1"/>
          </p:cNvSpPr>
          <p:nvPr>
            <p:ph type="body" sz="quarter" idx="10"/>
          </p:nvPr>
        </p:nvSpPr>
        <p:spPr>
          <a:xfrm>
            <a:off x="612353" y="1490347"/>
            <a:ext cx="6576825" cy="461665"/>
          </a:xfrm>
        </p:spPr>
        <p:txBody>
          <a:bodyPr wrap="square">
            <a:spAutoFit/>
          </a:bodyPr>
          <a:lstStyle>
            <a:lvl1pPr marL="0" indent="0">
              <a:lnSpc>
                <a:spcPct val="100000"/>
              </a:lnSpc>
              <a:buNone/>
              <a:defRPr sz="2400">
                <a:solidFill>
                  <a:schemeClr val="tx1"/>
                </a:solidFill>
              </a:defRPr>
            </a:lvl1pPr>
          </a:lstStyle>
          <a:p>
            <a:pPr lvl="0"/>
            <a:r>
              <a:rPr lang="en-US" dirty="0"/>
              <a:t>Click to edit Master text styles</a:t>
            </a:r>
          </a:p>
        </p:txBody>
      </p:sp>
      <p:sp>
        <p:nvSpPr>
          <p:cNvPr id="6" name="Content Placeholder 5">
            <a:extLst>
              <a:ext uri="{FF2B5EF4-FFF2-40B4-BE49-F238E27FC236}">
                <a16:creationId xmlns:a16="http://schemas.microsoft.com/office/drawing/2014/main" id="{57BFEAA9-9F7D-AC46-A87D-10F7A95429CE}"/>
              </a:ext>
            </a:extLst>
          </p:cNvPr>
          <p:cNvSpPr>
            <a:spLocks noGrp="1"/>
          </p:cNvSpPr>
          <p:nvPr>
            <p:ph sz="quarter" idx="12"/>
          </p:nvPr>
        </p:nvSpPr>
        <p:spPr>
          <a:xfrm>
            <a:off x="7539293" y="0"/>
            <a:ext cx="4652707" cy="6858000"/>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02068F50-F365-8F42-A8E7-9332BC17545C}"/>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85721657"/>
      </p:ext>
    </p:extLst>
  </p:cSld>
  <p:clrMapOvr>
    <a:masterClrMapping/>
  </p:clrMapOvr>
  <p:extLst>
    <p:ext uri="{DCECCB84-F9BA-43D5-87BE-67443E8EF086}">
      <p15:sldGuideLst xmlns:p15="http://schemas.microsoft.com/office/powerpoint/2012/main">
        <p15:guide id="1" orient="horz" pos="1008">
          <p15:clr>
            <a:srgbClr val="FBAE40"/>
          </p15:clr>
        </p15:guide>
        <p15:guide id="2" orient="horz" pos="3888">
          <p15:clr>
            <a:srgbClr val="FBAE40"/>
          </p15:clr>
        </p15:guide>
        <p15:guide id="3" orient="horz" pos="3600">
          <p15:clr>
            <a:srgbClr val="FBAE40"/>
          </p15:clr>
        </p15:guide>
        <p15:guide id="4" pos="38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No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1A63F-9383-0F4E-8C85-2A6023952B2E}"/>
              </a:ext>
            </a:extLst>
          </p:cNvPr>
          <p:cNvSpPr>
            <a:spLocks noGrp="1"/>
          </p:cNvSpPr>
          <p:nvPr>
            <p:ph type="title"/>
          </p:nvPr>
        </p:nvSpPr>
        <p:spPr>
          <a:xfrm>
            <a:off x="6705600" y="2468737"/>
            <a:ext cx="4453468" cy="1920526"/>
          </a:xfrm>
        </p:spPr>
        <p:txBody>
          <a:bodyPr wrap="square">
            <a:spAutoFit/>
          </a:bodyPr>
          <a:lstStyle>
            <a:lvl1pPr>
              <a:defRPr b="1">
                <a:solidFill>
                  <a:schemeClr val="bg1"/>
                </a:solidFill>
              </a:defRPr>
            </a:lvl1pPr>
          </a:lstStyle>
          <a:p>
            <a:r>
              <a:rPr lang="en-US"/>
              <a:t>Click to edit Master title style</a:t>
            </a:r>
          </a:p>
        </p:txBody>
      </p:sp>
    </p:spTree>
    <p:extLst>
      <p:ext uri="{BB962C8B-B14F-4D97-AF65-F5344CB8AC3E}">
        <p14:creationId xmlns:p14="http://schemas.microsoft.com/office/powerpoint/2010/main" val="3556991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in Content Subheadin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1509" y="555163"/>
            <a:ext cx="10885166" cy="618631"/>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7" name="Content Placeholder 6">
            <a:extLst>
              <a:ext uri="{FF2B5EF4-FFF2-40B4-BE49-F238E27FC236}">
                <a16:creationId xmlns:a16="http://schemas.microsoft.com/office/drawing/2014/main" id="{7CA9073F-14F8-A54F-8D92-EB75803785D7}"/>
              </a:ext>
            </a:extLst>
          </p:cNvPr>
          <p:cNvSpPr>
            <a:spLocks noGrp="1"/>
          </p:cNvSpPr>
          <p:nvPr>
            <p:ph sz="quarter" idx="12"/>
          </p:nvPr>
        </p:nvSpPr>
        <p:spPr>
          <a:xfrm>
            <a:off x="611189" y="2100749"/>
            <a:ext cx="10885166" cy="3784576"/>
          </a:xfrm>
        </p:spPr>
        <p:txBody>
          <a:bodyPr/>
          <a:lstStyle>
            <a:lvl1pPr marL="0" indent="0">
              <a:lnSpc>
                <a:spcPct val="100000"/>
              </a:lnSpc>
              <a:buNone/>
              <a:defRPr sz="2400"/>
            </a:lvl1pPr>
            <a:lvl2pPr marL="457200" indent="0">
              <a:buNone/>
              <a:defRPr sz="2400"/>
            </a:lvl2pPr>
            <a:lvl3pPr>
              <a:defRPr sz="2400"/>
            </a:lvl3pPr>
            <a:lvl4pPr>
              <a:defRPr sz="2400"/>
            </a:lvl4pPr>
            <a:lvl5pPr>
              <a:defRPr sz="2400"/>
            </a:lvl5pPr>
          </a:lstStyle>
          <a:p>
            <a:pPr lvl="0"/>
            <a:r>
              <a:rPr lang="en-US" dirty="0"/>
              <a:t>Click to edit Master text styles</a:t>
            </a:r>
          </a:p>
        </p:txBody>
      </p:sp>
      <p:sp>
        <p:nvSpPr>
          <p:cNvPr id="5" name="Text Placeholder 3">
            <a:extLst>
              <a:ext uri="{FF2B5EF4-FFF2-40B4-BE49-F238E27FC236}">
                <a16:creationId xmlns:a16="http://schemas.microsoft.com/office/drawing/2014/main" id="{D13E7A50-B455-9B44-90F6-FD6B66816F9C}"/>
              </a:ext>
            </a:extLst>
          </p:cNvPr>
          <p:cNvSpPr>
            <a:spLocks noGrp="1"/>
          </p:cNvSpPr>
          <p:nvPr>
            <p:ph type="body" sz="quarter" idx="13"/>
          </p:nvPr>
        </p:nvSpPr>
        <p:spPr>
          <a:xfrm>
            <a:off x="610869" y="1173794"/>
            <a:ext cx="10885486" cy="480131"/>
          </a:xfrm>
        </p:spPr>
        <p:txBody>
          <a:bodyPr>
            <a:spAutoFit/>
          </a:bodyPr>
          <a:lstStyle>
            <a:lvl1pPr marL="0" indent="0">
              <a:buNone/>
              <a:defRPr sz="2800" b="1">
                <a:solidFill>
                  <a:schemeClr val="tx2"/>
                </a:solidFill>
                <a:latin typeface="+mj-lt"/>
              </a:defRPr>
            </a:lvl1pPr>
            <a:lvl2pPr marL="457200" indent="0">
              <a:buNone/>
              <a:defRPr/>
            </a:lvl2pPr>
          </a:lstStyle>
          <a:p>
            <a:pPr lvl="0"/>
            <a:r>
              <a:rPr lang="en-US" dirty="0"/>
              <a:t>Click to edit Master text styles</a:t>
            </a:r>
          </a:p>
        </p:txBody>
      </p:sp>
      <p:sp>
        <p:nvSpPr>
          <p:cNvPr id="9" name="Rectangle 8">
            <a:extLst>
              <a:ext uri="{FF2B5EF4-FFF2-40B4-BE49-F238E27FC236}">
                <a16:creationId xmlns:a16="http://schemas.microsoft.com/office/drawing/2014/main" id="{2DFBDBA5-01B5-1843-AA76-0CD34C31D0EA}"/>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1834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 Screen Righ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EA48C2-9DC9-7540-A47D-CD5D8D42EEC8}"/>
              </a:ext>
            </a:extLst>
          </p:cNvPr>
          <p:cNvSpPr/>
          <p:nvPr userDrawn="1"/>
        </p:nvSpPr>
        <p:spPr>
          <a:xfrm>
            <a:off x="-6094" y="0"/>
            <a:ext cx="537362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13">
            <a:extLst>
              <a:ext uri="{FF2B5EF4-FFF2-40B4-BE49-F238E27FC236}">
                <a16:creationId xmlns:a16="http://schemas.microsoft.com/office/drawing/2014/main" id="{E34C0AEB-9480-2C43-9659-F5F9B0444EB0}"/>
              </a:ext>
            </a:extLst>
          </p:cNvPr>
          <p:cNvSpPr>
            <a:spLocks noGrp="1"/>
          </p:cNvSpPr>
          <p:nvPr>
            <p:ph type="body" sz="quarter" idx="10"/>
          </p:nvPr>
        </p:nvSpPr>
        <p:spPr>
          <a:xfrm>
            <a:off x="611509" y="557784"/>
            <a:ext cx="4138416" cy="1671227"/>
          </a:xfrm>
        </p:spPr>
        <p:txBody>
          <a:bodyPr wrap="square">
            <a:spAutoFit/>
          </a:bodyPr>
          <a:lstStyle>
            <a:lvl1pPr marL="0" indent="0">
              <a:buNone/>
              <a:defRPr sz="3800" b="1">
                <a:solidFill>
                  <a:schemeClr val="bg1"/>
                </a:solidFill>
                <a:latin typeface="+mj-lt"/>
              </a:defRPr>
            </a:lvl1pPr>
          </a:lstStyle>
          <a:p>
            <a:pPr lvl="0"/>
            <a:r>
              <a:rPr lang="en-US" dirty="0"/>
              <a:t>Click to edit Master text styles</a:t>
            </a:r>
          </a:p>
        </p:txBody>
      </p:sp>
      <p:sp>
        <p:nvSpPr>
          <p:cNvPr id="3" name="Content Placeholder 2">
            <a:extLst>
              <a:ext uri="{FF2B5EF4-FFF2-40B4-BE49-F238E27FC236}">
                <a16:creationId xmlns:a16="http://schemas.microsoft.com/office/drawing/2014/main" id="{2E6F85BA-6CF2-2C43-BDFD-92E9564D6C47}"/>
              </a:ext>
            </a:extLst>
          </p:cNvPr>
          <p:cNvSpPr>
            <a:spLocks noGrp="1"/>
          </p:cNvSpPr>
          <p:nvPr>
            <p:ph sz="quarter" idx="12"/>
          </p:nvPr>
        </p:nvSpPr>
        <p:spPr>
          <a:xfrm>
            <a:off x="612648" y="1492969"/>
            <a:ext cx="4138416" cy="4745916"/>
          </a:xfrm>
        </p:spPr>
        <p:txBody>
          <a:bodyPr>
            <a:normAutofit/>
          </a:bodyPr>
          <a:lstStyle>
            <a:lvl1pPr marL="0" indent="0">
              <a:lnSpc>
                <a:spcPct val="100000"/>
              </a:lnSpc>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dirty="0"/>
              <a:t>Click to edit Master text styles</a:t>
            </a:r>
          </a:p>
        </p:txBody>
      </p:sp>
      <p:sp>
        <p:nvSpPr>
          <p:cNvPr id="11" name="Rectangle 10">
            <a:extLst>
              <a:ext uri="{FF2B5EF4-FFF2-40B4-BE49-F238E27FC236}">
                <a16:creationId xmlns:a16="http://schemas.microsoft.com/office/drawing/2014/main" id="{50B5EB37-E44E-E548-83BE-E64CAAA6E2D5}"/>
              </a:ext>
            </a:extLst>
          </p:cNvPr>
          <p:cNvSpPr/>
          <p:nvPr userDrawn="1"/>
        </p:nvSpPr>
        <p:spPr>
          <a:xfrm>
            <a:off x="5367528" y="0"/>
            <a:ext cx="5819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7184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n Screen Left Subheadin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1AB8289-F30E-A840-BEA9-F58E36247AD4}"/>
              </a:ext>
            </a:extLst>
          </p:cNvPr>
          <p:cNvSpPr/>
          <p:nvPr userDrawn="1"/>
        </p:nvSpPr>
        <p:spPr>
          <a:xfrm>
            <a:off x="6818378" y="0"/>
            <a:ext cx="537362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13">
            <a:extLst>
              <a:ext uri="{FF2B5EF4-FFF2-40B4-BE49-F238E27FC236}">
                <a16:creationId xmlns:a16="http://schemas.microsoft.com/office/drawing/2014/main" id="{B593E99A-E240-BA4C-A504-49BF234B97E8}"/>
              </a:ext>
            </a:extLst>
          </p:cNvPr>
          <p:cNvSpPr>
            <a:spLocks noGrp="1"/>
          </p:cNvSpPr>
          <p:nvPr>
            <p:ph type="body" sz="quarter" idx="10"/>
          </p:nvPr>
        </p:nvSpPr>
        <p:spPr>
          <a:xfrm>
            <a:off x="7435981" y="557784"/>
            <a:ext cx="4138416" cy="1671227"/>
          </a:xfrm>
        </p:spPr>
        <p:txBody>
          <a:bodyPr wrap="square">
            <a:spAutoFit/>
          </a:bodyPr>
          <a:lstStyle>
            <a:lvl1pPr marL="0" indent="0">
              <a:buNone/>
              <a:defRPr sz="3800" b="1">
                <a:solidFill>
                  <a:schemeClr val="bg1"/>
                </a:solidFill>
                <a:latin typeface="+mj-lt"/>
              </a:defRPr>
            </a:lvl1pPr>
          </a:lstStyle>
          <a:p>
            <a:pPr lvl="0"/>
            <a:r>
              <a:rPr lang="en-US" dirty="0"/>
              <a:t>Click to edit Master text styles</a:t>
            </a:r>
          </a:p>
        </p:txBody>
      </p:sp>
      <p:sp>
        <p:nvSpPr>
          <p:cNvPr id="6" name="Content Placeholder 2">
            <a:extLst>
              <a:ext uri="{FF2B5EF4-FFF2-40B4-BE49-F238E27FC236}">
                <a16:creationId xmlns:a16="http://schemas.microsoft.com/office/drawing/2014/main" id="{F9F46DB7-2631-1948-84D8-5975D339DF19}"/>
              </a:ext>
            </a:extLst>
          </p:cNvPr>
          <p:cNvSpPr>
            <a:spLocks noGrp="1"/>
          </p:cNvSpPr>
          <p:nvPr>
            <p:ph sz="quarter" idx="12"/>
          </p:nvPr>
        </p:nvSpPr>
        <p:spPr>
          <a:xfrm>
            <a:off x="7435981" y="2047606"/>
            <a:ext cx="4138416" cy="4252610"/>
          </a:xfrm>
        </p:spPr>
        <p:txBody>
          <a:bodyPr>
            <a:normAutofit/>
          </a:bodyPr>
          <a:lstStyle>
            <a:lvl1pPr marL="0" indent="0">
              <a:lnSpc>
                <a:spcPct val="100000"/>
              </a:lnSpc>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dirty="0"/>
              <a:t>Click to edit Master text styles</a:t>
            </a:r>
          </a:p>
        </p:txBody>
      </p:sp>
      <p:sp>
        <p:nvSpPr>
          <p:cNvPr id="7" name="Text Placeholder 3">
            <a:extLst>
              <a:ext uri="{FF2B5EF4-FFF2-40B4-BE49-F238E27FC236}">
                <a16:creationId xmlns:a16="http://schemas.microsoft.com/office/drawing/2014/main" id="{45FAD2FB-1FA8-394B-A59E-F7572AF39BBA}"/>
              </a:ext>
            </a:extLst>
          </p:cNvPr>
          <p:cNvSpPr>
            <a:spLocks noGrp="1"/>
          </p:cNvSpPr>
          <p:nvPr>
            <p:ph type="body" sz="quarter" idx="14"/>
          </p:nvPr>
        </p:nvSpPr>
        <p:spPr>
          <a:xfrm>
            <a:off x="7435980" y="1567475"/>
            <a:ext cx="4138416" cy="867930"/>
          </a:xfrm>
        </p:spPr>
        <p:txBody>
          <a:bodyPr wrap="square">
            <a:spAutoFit/>
          </a:bodyPr>
          <a:lstStyle>
            <a:lvl1pPr marL="0" indent="0">
              <a:buNone/>
              <a:defRPr sz="2800" b="1">
                <a:solidFill>
                  <a:schemeClr val="bg1"/>
                </a:solidFill>
                <a:latin typeface="+mj-lt"/>
              </a:defRPr>
            </a:lvl1pPr>
            <a:lvl2pPr marL="457200" indent="0">
              <a:buNone/>
              <a:defRPr/>
            </a:lvl2pPr>
          </a:lstStyle>
          <a:p>
            <a:pPr lvl="0"/>
            <a:r>
              <a:rPr lang="en-US" dirty="0"/>
              <a:t>Click to edit Master text styles</a:t>
            </a:r>
          </a:p>
        </p:txBody>
      </p:sp>
      <p:sp>
        <p:nvSpPr>
          <p:cNvPr id="8" name="Rectangle 7">
            <a:extLst>
              <a:ext uri="{FF2B5EF4-FFF2-40B4-BE49-F238E27FC236}">
                <a16:creationId xmlns:a16="http://schemas.microsoft.com/office/drawing/2014/main" id="{F8BA8506-0187-014C-A567-D00672AD6C67}"/>
              </a:ext>
            </a:extLst>
          </p:cNvPr>
          <p:cNvSpPr/>
          <p:nvPr userDrawn="1"/>
        </p:nvSpPr>
        <p:spPr>
          <a:xfrm>
            <a:off x="6757139" y="0"/>
            <a:ext cx="5819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60950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Subheadin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9AE6FB2-9534-B545-9B9E-F8DA2C4C1B97}"/>
              </a:ext>
            </a:extLst>
          </p:cNvPr>
          <p:cNvSpPr/>
          <p:nvPr userDrawn="1"/>
        </p:nvSpPr>
        <p:spPr>
          <a:xfrm>
            <a:off x="0" y="1851598"/>
            <a:ext cx="12192000" cy="407371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33032"/>
              </a:solidFill>
            </a:endParaRPr>
          </a:p>
        </p:txBody>
      </p:sp>
      <p:sp>
        <p:nvSpPr>
          <p:cNvPr id="13" name="Text Placeholder 13">
            <a:extLst>
              <a:ext uri="{FF2B5EF4-FFF2-40B4-BE49-F238E27FC236}">
                <a16:creationId xmlns:a16="http://schemas.microsoft.com/office/drawing/2014/main" id="{8249D3FC-6680-5445-9458-C9D7CB07256E}"/>
              </a:ext>
            </a:extLst>
          </p:cNvPr>
          <p:cNvSpPr>
            <a:spLocks noGrp="1"/>
          </p:cNvSpPr>
          <p:nvPr>
            <p:ph type="body" sz="quarter" idx="10" hasCustomPrompt="1"/>
          </p:nvPr>
        </p:nvSpPr>
        <p:spPr>
          <a:xfrm>
            <a:off x="611509" y="2063383"/>
            <a:ext cx="5180480" cy="867930"/>
          </a:xfrm>
        </p:spPr>
        <p:txBody>
          <a:bodyPr wrap="square">
            <a:spAutoFit/>
          </a:bodyPr>
          <a:lstStyle>
            <a:lvl1pPr marL="0" indent="0" algn="ctr">
              <a:buNone/>
              <a:defRPr sz="2800" b="1">
                <a:solidFill>
                  <a:schemeClr val="accent1"/>
                </a:solidFill>
                <a:latin typeface="+mj-lt"/>
              </a:defRPr>
            </a:lvl1pPr>
          </a:lstStyle>
          <a:p>
            <a:pPr lvl="0"/>
            <a:r>
              <a:rPr lang="en-US" dirty="0"/>
              <a:t>CLICK TO EDIT MASTER TEXT STYLES</a:t>
            </a:r>
          </a:p>
        </p:txBody>
      </p:sp>
      <p:sp>
        <p:nvSpPr>
          <p:cNvPr id="15" name="Text Placeholder 13">
            <a:extLst>
              <a:ext uri="{FF2B5EF4-FFF2-40B4-BE49-F238E27FC236}">
                <a16:creationId xmlns:a16="http://schemas.microsoft.com/office/drawing/2014/main" id="{DE4B85FF-09F7-824B-9470-9832D47F6C28}"/>
              </a:ext>
            </a:extLst>
          </p:cNvPr>
          <p:cNvSpPr>
            <a:spLocks noGrp="1"/>
          </p:cNvSpPr>
          <p:nvPr>
            <p:ph type="body" sz="quarter" idx="11"/>
          </p:nvPr>
        </p:nvSpPr>
        <p:spPr>
          <a:xfrm>
            <a:off x="611508" y="2585392"/>
            <a:ext cx="5180480" cy="424732"/>
          </a:xfrm>
        </p:spPr>
        <p:txBody>
          <a:bodyPr wrap="square">
            <a:spAutoFit/>
          </a:bodyPr>
          <a:lstStyle>
            <a:lvl1pPr marL="0" indent="0" algn="ctr">
              <a:buNone/>
              <a:defRPr sz="2400">
                <a:solidFill>
                  <a:schemeClr val="bg1"/>
                </a:solidFill>
              </a:defRPr>
            </a:lvl1pPr>
          </a:lstStyle>
          <a:p>
            <a:pPr lvl="0"/>
            <a:r>
              <a:rPr lang="en-US" dirty="0"/>
              <a:t>Click to edit Master text styles</a:t>
            </a:r>
          </a:p>
        </p:txBody>
      </p:sp>
      <p:sp>
        <p:nvSpPr>
          <p:cNvPr id="7" name="Title 1">
            <a:extLst>
              <a:ext uri="{FF2B5EF4-FFF2-40B4-BE49-F238E27FC236}">
                <a16:creationId xmlns:a16="http://schemas.microsoft.com/office/drawing/2014/main" id="{6BF0EBCF-B757-5044-BDFC-D0758AC4BC6A}"/>
              </a:ext>
            </a:extLst>
          </p:cNvPr>
          <p:cNvSpPr>
            <a:spLocks noGrp="1"/>
          </p:cNvSpPr>
          <p:nvPr>
            <p:ph type="title" hasCustomPrompt="1"/>
          </p:nvPr>
        </p:nvSpPr>
        <p:spPr>
          <a:xfrm>
            <a:off x="611509" y="557784"/>
            <a:ext cx="10885166" cy="618631"/>
          </a:xfrm>
        </p:spPr>
        <p:txBody>
          <a:bodyPr wrap="square" anchor="t" anchorCtr="0">
            <a:spAutoFit/>
          </a:bodyPr>
          <a:lstStyle>
            <a:lvl1pPr algn="l">
              <a:defRPr sz="3800" b="1">
                <a:solidFill>
                  <a:schemeClr val="tx2"/>
                </a:solidFill>
              </a:defRPr>
            </a:lvl1pPr>
          </a:lstStyle>
          <a:p>
            <a:r>
              <a:rPr lang="en-US" dirty="0"/>
              <a:t>Click To Edit Master Title Style</a:t>
            </a:r>
          </a:p>
        </p:txBody>
      </p:sp>
      <p:sp>
        <p:nvSpPr>
          <p:cNvPr id="12" name="Text Placeholder 13">
            <a:extLst>
              <a:ext uri="{FF2B5EF4-FFF2-40B4-BE49-F238E27FC236}">
                <a16:creationId xmlns:a16="http://schemas.microsoft.com/office/drawing/2014/main" id="{97C4E894-74AD-7743-9A79-16E7D7C32AEF}"/>
              </a:ext>
            </a:extLst>
          </p:cNvPr>
          <p:cNvSpPr>
            <a:spLocks noGrp="1"/>
          </p:cNvSpPr>
          <p:nvPr>
            <p:ph type="body" sz="quarter" idx="12" hasCustomPrompt="1"/>
          </p:nvPr>
        </p:nvSpPr>
        <p:spPr>
          <a:xfrm>
            <a:off x="6316195" y="2063383"/>
            <a:ext cx="5180480" cy="867930"/>
          </a:xfrm>
        </p:spPr>
        <p:txBody>
          <a:bodyPr wrap="square">
            <a:spAutoFit/>
          </a:bodyPr>
          <a:lstStyle>
            <a:lvl1pPr marL="0" indent="0" algn="ctr">
              <a:buNone/>
              <a:defRPr sz="2800" b="1">
                <a:solidFill>
                  <a:schemeClr val="accent1"/>
                </a:solidFill>
                <a:latin typeface="+mj-lt"/>
              </a:defRPr>
            </a:lvl1pPr>
          </a:lstStyle>
          <a:p>
            <a:pPr lvl="0"/>
            <a:r>
              <a:rPr lang="en-US" dirty="0"/>
              <a:t>CLICK TO EDIT MASTER TEXT STYLES</a:t>
            </a:r>
          </a:p>
        </p:txBody>
      </p:sp>
      <p:sp>
        <p:nvSpPr>
          <p:cNvPr id="14" name="Text Placeholder 13">
            <a:extLst>
              <a:ext uri="{FF2B5EF4-FFF2-40B4-BE49-F238E27FC236}">
                <a16:creationId xmlns:a16="http://schemas.microsoft.com/office/drawing/2014/main" id="{A2993019-8775-C748-8006-C5BE3663FD84}"/>
              </a:ext>
            </a:extLst>
          </p:cNvPr>
          <p:cNvSpPr>
            <a:spLocks noGrp="1"/>
          </p:cNvSpPr>
          <p:nvPr>
            <p:ph type="body" sz="quarter" idx="13"/>
          </p:nvPr>
        </p:nvSpPr>
        <p:spPr>
          <a:xfrm>
            <a:off x="6316194" y="2585392"/>
            <a:ext cx="5180480" cy="424732"/>
          </a:xfrm>
        </p:spPr>
        <p:txBody>
          <a:bodyPr wrap="square">
            <a:spAutoFit/>
          </a:bodyPr>
          <a:lstStyle>
            <a:lvl1pPr marL="0" indent="0" algn="ctr">
              <a:buNone/>
              <a:defRPr sz="2400">
                <a:solidFill>
                  <a:schemeClr val="bg1"/>
                </a:solidFill>
              </a:defRPr>
            </a:lvl1pPr>
          </a:lstStyle>
          <a:p>
            <a:pPr lvl="0"/>
            <a:r>
              <a:rPr lang="en-US" dirty="0"/>
              <a:t>Click to edit Master text styles</a:t>
            </a:r>
          </a:p>
        </p:txBody>
      </p:sp>
      <p:sp>
        <p:nvSpPr>
          <p:cNvPr id="9" name="Text Placeholder 3">
            <a:extLst>
              <a:ext uri="{FF2B5EF4-FFF2-40B4-BE49-F238E27FC236}">
                <a16:creationId xmlns:a16="http://schemas.microsoft.com/office/drawing/2014/main" id="{955A569D-517F-5046-99CB-3B63D6F29CE8}"/>
              </a:ext>
            </a:extLst>
          </p:cNvPr>
          <p:cNvSpPr>
            <a:spLocks noGrp="1"/>
          </p:cNvSpPr>
          <p:nvPr>
            <p:ph type="body" sz="quarter" idx="14"/>
          </p:nvPr>
        </p:nvSpPr>
        <p:spPr>
          <a:xfrm>
            <a:off x="610548" y="1189316"/>
            <a:ext cx="10885486" cy="480131"/>
          </a:xfrm>
        </p:spPr>
        <p:txBody>
          <a:bodyPr>
            <a:spAutoFit/>
          </a:bodyPr>
          <a:lstStyle>
            <a:lvl1pPr marL="0" indent="0">
              <a:buNone/>
              <a:defRPr sz="2800" b="1">
                <a:solidFill>
                  <a:schemeClr val="tx2"/>
                </a:solidFill>
                <a:latin typeface="+mj-lt"/>
              </a:defRPr>
            </a:lvl1pPr>
            <a:lvl2pPr marL="457200" indent="0">
              <a:buNone/>
              <a:defRPr/>
            </a:lvl2pPr>
          </a:lstStyle>
          <a:p>
            <a:pPr lvl="0"/>
            <a:r>
              <a:rPr lang="en-US" dirty="0"/>
              <a:t>Click to edit Master text styles</a:t>
            </a:r>
          </a:p>
        </p:txBody>
      </p:sp>
      <p:sp>
        <p:nvSpPr>
          <p:cNvPr id="16" name="Rectangle 15">
            <a:extLst>
              <a:ext uri="{FF2B5EF4-FFF2-40B4-BE49-F238E27FC236}">
                <a16:creationId xmlns:a16="http://schemas.microsoft.com/office/drawing/2014/main" id="{1278DFC1-C068-584E-BF35-FBE8ED8A13DB}"/>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31733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ight Board">
    <p:bg>
      <p:bgPr>
        <a:solidFill>
          <a:schemeClr val="tx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8886" y="555163"/>
            <a:ext cx="10885166" cy="618631"/>
          </a:xfrm>
        </p:spPr>
        <p:txBody>
          <a:bodyPr wrap="square" anchor="t" anchorCtr="0">
            <a:spAutoFit/>
          </a:bodyPr>
          <a:lstStyle>
            <a:lvl1pPr>
              <a:defRPr sz="3800" b="1">
                <a:solidFill>
                  <a:schemeClr val="accent1"/>
                </a:solidFill>
              </a:defRPr>
            </a:lvl1pPr>
          </a:lstStyle>
          <a:p>
            <a:r>
              <a:rPr lang="en-US" dirty="0"/>
              <a:t>CLICK TO EDIT MASTER TITLE STYLE</a:t>
            </a:r>
          </a:p>
        </p:txBody>
      </p:sp>
    </p:spTree>
    <p:extLst>
      <p:ext uri="{BB962C8B-B14F-4D97-AF65-F5344CB8AC3E}">
        <p14:creationId xmlns:p14="http://schemas.microsoft.com/office/powerpoint/2010/main" val="3151917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36F3B-CAB3-8A4E-AC46-11BF39344EBF}"/>
              </a:ext>
            </a:extLst>
          </p:cNvPr>
          <p:cNvSpPr>
            <a:spLocks noGrp="1"/>
          </p:cNvSpPr>
          <p:nvPr>
            <p:ph type="title" hasCustomPrompt="1"/>
          </p:nvPr>
        </p:nvSpPr>
        <p:spPr>
          <a:xfrm>
            <a:off x="2310384" y="2766218"/>
            <a:ext cx="7571232" cy="1325563"/>
          </a:xfrm>
        </p:spPr>
        <p:txBody>
          <a:bodyPr/>
          <a:lstStyle>
            <a:lvl1pPr algn="ctr">
              <a:defRPr b="1">
                <a:solidFill>
                  <a:schemeClr val="bg1"/>
                </a:solidFill>
              </a:defRPr>
            </a:lvl1pPr>
          </a:lstStyle>
          <a:p>
            <a:r>
              <a:rPr lang="en-US" dirty="0"/>
              <a:t>Thank You For Watching</a:t>
            </a:r>
          </a:p>
        </p:txBody>
      </p:sp>
    </p:spTree>
    <p:extLst>
      <p:ext uri="{BB962C8B-B14F-4D97-AF65-F5344CB8AC3E}">
        <p14:creationId xmlns:p14="http://schemas.microsoft.com/office/powerpoint/2010/main" val="2202386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Main Content">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1509" y="555163"/>
            <a:ext cx="10885166" cy="618631"/>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7" name="Content Placeholder 6">
            <a:extLst>
              <a:ext uri="{FF2B5EF4-FFF2-40B4-BE49-F238E27FC236}">
                <a16:creationId xmlns:a16="http://schemas.microsoft.com/office/drawing/2014/main" id="{7CA9073F-14F8-A54F-8D92-EB75803785D7}"/>
              </a:ext>
            </a:extLst>
          </p:cNvPr>
          <p:cNvSpPr>
            <a:spLocks noGrp="1"/>
          </p:cNvSpPr>
          <p:nvPr>
            <p:ph sz="quarter" idx="12"/>
          </p:nvPr>
        </p:nvSpPr>
        <p:spPr>
          <a:xfrm>
            <a:off x="611189" y="2100749"/>
            <a:ext cx="10885166" cy="3784576"/>
          </a:xfrm>
        </p:spPr>
        <p:txBody>
          <a:bodyPr/>
          <a:lstStyle>
            <a:lvl1pPr marL="0" indent="0">
              <a:lnSpc>
                <a:spcPct val="100000"/>
              </a:lnSpc>
              <a:buNone/>
              <a:defRPr sz="2400"/>
            </a:lvl1pPr>
            <a:lvl2pPr marL="457200" indent="0">
              <a:buNone/>
              <a:defRPr sz="2400"/>
            </a:lvl2pPr>
            <a:lvl3pPr>
              <a:defRPr sz="2400"/>
            </a:lvl3pPr>
            <a:lvl4pPr>
              <a:defRPr sz="2400"/>
            </a:lvl4pPr>
            <a:lvl5pPr>
              <a:defRPr sz="2400"/>
            </a:lvl5pPr>
          </a:lstStyle>
          <a:p>
            <a:pPr lvl="0"/>
            <a:r>
              <a:rPr lang="en-US" dirty="0"/>
              <a:t>Click to edit Master text styles</a:t>
            </a:r>
          </a:p>
        </p:txBody>
      </p:sp>
      <p:sp>
        <p:nvSpPr>
          <p:cNvPr id="5" name="Rectangle 4">
            <a:extLst>
              <a:ext uri="{FF2B5EF4-FFF2-40B4-BE49-F238E27FC236}">
                <a16:creationId xmlns:a16="http://schemas.microsoft.com/office/drawing/2014/main" id="{5D0B2801-0238-BA49-B561-FB1C87E264E6}"/>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28908228"/>
      </p:ext>
    </p:extLst>
  </p:cSld>
  <p:clrMapOvr>
    <a:masterClrMapping/>
  </p:clrMapOvr>
  <p:extLst>
    <p:ext uri="{DCECCB84-F9BA-43D5-87BE-67443E8EF086}">
      <p15:sldGuideLst xmlns:p15="http://schemas.microsoft.com/office/powerpoint/2012/main">
        <p15:guide id="1" orient="horz" pos="3888">
          <p15:clr>
            <a:srgbClr val="FBAE40"/>
          </p15:clr>
        </p15:guide>
        <p15:guide id="2" orient="horz" pos="1008">
          <p15:clr>
            <a:srgbClr val="FBAE40"/>
          </p15:clr>
        </p15:guide>
        <p15:guide id="3" pos="384">
          <p15:clr>
            <a:srgbClr val="FBAE40"/>
          </p15:clr>
        </p15:guide>
        <p15:guide id="4" pos="7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5614732"/>
      </p:ext>
    </p:extLst>
  </p:cSld>
  <p:clrMap bg1="lt1" tx1="dk1" bg2="lt2" tx2="dk2" accent1="accent1" accent2="accent2" accent3="accent3" accent4="accent4" accent5="accent5" accent6="accent6" hlink="hlink" folHlink="folHlink"/>
  <p:sldLayoutIdLst>
    <p:sldLayoutId id="2147483730" r:id="rId1"/>
    <p:sldLayoutId id="2147483729" r:id="rId2"/>
    <p:sldLayoutId id="2147483693" r:id="rId3"/>
    <p:sldLayoutId id="2147483696" r:id="rId4"/>
    <p:sldLayoutId id="2147483697" r:id="rId5"/>
    <p:sldLayoutId id="2147483695" r:id="rId6"/>
    <p:sldLayoutId id="2147483688" r:id="rId7"/>
    <p:sldLayoutId id="2147483692" r:id="rId8"/>
    <p:sldLayoutId id="2147483731" r:id="rId9"/>
    <p:sldLayoutId id="2147483732"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tags" Target="../tags/tag11.xml"/><Relationship Id="rId6" Type="http://schemas.openxmlformats.org/officeDocument/2006/relationships/image" Target="../media/image8.jpg"/><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9.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9.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10.xml"/><Relationship Id="rId1" Type="http://schemas.openxmlformats.org/officeDocument/2006/relationships/tags" Target="../tags/tag14.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9.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9.xml"/><Relationship Id="rId1" Type="http://schemas.openxmlformats.org/officeDocument/2006/relationships/tags" Target="../tags/tag15.xml"/><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16.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tags" Target="../tags/tag3.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9.xml"/><Relationship Id="rId1" Type="http://schemas.openxmlformats.org/officeDocument/2006/relationships/tags" Target="../tags/tag4.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5.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0.xml"/><Relationship Id="rId1" Type="http://schemas.openxmlformats.org/officeDocument/2006/relationships/tags" Target="../tags/tag6.xml"/><Relationship Id="rId6" Type="http://schemas.openxmlformats.org/officeDocument/2006/relationships/image" Target="../media/image7.jpg"/><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9.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9.xml"/><Relationship Id="rId1" Type="http://schemas.openxmlformats.org/officeDocument/2006/relationships/tags" Target="../tags/tag8.xml"/><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tags" Target="../tags/tag9.xml"/><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tags" Target="../tags/tag10.xml"/><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FE8D8-B120-7242-A005-D92DE9B6FEE0}"/>
              </a:ext>
            </a:extLst>
          </p:cNvPr>
          <p:cNvSpPr>
            <a:spLocks noGrp="1"/>
          </p:cNvSpPr>
          <p:nvPr>
            <p:ph type="title"/>
          </p:nvPr>
        </p:nvSpPr>
        <p:spPr/>
        <p:txBody>
          <a:bodyPr/>
          <a:lstStyle/>
          <a:p>
            <a:r>
              <a:rPr lang="en-US" dirty="0"/>
              <a:t>COP3503</a:t>
            </a:r>
          </a:p>
        </p:txBody>
      </p:sp>
      <p:sp>
        <p:nvSpPr>
          <p:cNvPr id="3" name="Text Placeholder 2">
            <a:extLst>
              <a:ext uri="{FF2B5EF4-FFF2-40B4-BE49-F238E27FC236}">
                <a16:creationId xmlns:a16="http://schemas.microsoft.com/office/drawing/2014/main" id="{6F8AB896-FAC3-2F41-8FB0-0106755D3597}"/>
              </a:ext>
            </a:extLst>
          </p:cNvPr>
          <p:cNvSpPr>
            <a:spLocks noGrp="1"/>
          </p:cNvSpPr>
          <p:nvPr>
            <p:ph type="body" sz="quarter" idx="10"/>
          </p:nvPr>
        </p:nvSpPr>
        <p:spPr>
          <a:xfrm>
            <a:off x="6705600" y="2873928"/>
            <a:ext cx="4480560" cy="1311128"/>
          </a:xfrm>
        </p:spPr>
        <p:txBody>
          <a:bodyPr/>
          <a:lstStyle/>
          <a:p>
            <a:r>
              <a:rPr lang="en-US" dirty="0"/>
              <a:t>The </a:t>
            </a:r>
            <a:r>
              <a:rPr lang="en-US" dirty="0">
                <a:latin typeface="Consolas" panose="020B0609020204030204" pitchFamily="49" charset="0"/>
              </a:rPr>
              <a:t>static</a:t>
            </a:r>
            <a:r>
              <a:rPr lang="en-US" dirty="0"/>
              <a:t> Keyword</a:t>
            </a:r>
          </a:p>
        </p:txBody>
      </p:sp>
    </p:spTree>
    <p:custDataLst>
      <p:tags r:id="rId1"/>
    </p:custDataLst>
    <p:extLst>
      <p:ext uri="{BB962C8B-B14F-4D97-AF65-F5344CB8AC3E}">
        <p14:creationId xmlns:p14="http://schemas.microsoft.com/office/powerpoint/2010/main" val="488321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Why Use These?</a:t>
            </a:r>
          </a:p>
        </p:txBody>
      </p:sp>
      <p:sp>
        <p:nvSpPr>
          <p:cNvPr id="16" name="TextBox 15">
            <a:extLst>
              <a:ext uri="{FF2B5EF4-FFF2-40B4-BE49-F238E27FC236}">
                <a16:creationId xmlns:a16="http://schemas.microsoft.com/office/drawing/2014/main" id="{622C03CC-5863-46E5-B39E-6E813465C043}"/>
              </a:ext>
            </a:extLst>
          </p:cNvPr>
          <p:cNvSpPr txBox="1"/>
          <p:nvPr/>
        </p:nvSpPr>
        <p:spPr>
          <a:xfrm>
            <a:off x="1021479" y="1600200"/>
            <a:ext cx="6309360" cy="1200329"/>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Sometimes we want to write a class for the usual reasons (encapsulation), but we don’t want or need more than one instance.</a:t>
            </a:r>
          </a:p>
        </p:txBody>
      </p:sp>
      <p:pic>
        <p:nvPicPr>
          <p:cNvPr id="18" name="Graphic 17">
            <a:extLst>
              <a:ext uri="{FF2B5EF4-FFF2-40B4-BE49-F238E27FC236}">
                <a16:creationId xmlns:a16="http://schemas.microsoft.com/office/drawing/2014/main" id="{974E1B57-E277-47E1-8BA7-D02632846FB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2033767"/>
            <a:ext cx="333196" cy="333196"/>
          </a:xfrm>
          <a:prstGeom prst="rect">
            <a:avLst/>
          </a:prstGeom>
        </p:spPr>
      </p:pic>
      <p:sp>
        <p:nvSpPr>
          <p:cNvPr id="22" name="TextBox 21">
            <a:extLst>
              <a:ext uri="{FF2B5EF4-FFF2-40B4-BE49-F238E27FC236}">
                <a16:creationId xmlns:a16="http://schemas.microsoft.com/office/drawing/2014/main" id="{28AA2EC5-D5B7-49CC-992E-9DFD7B682F40}"/>
              </a:ext>
            </a:extLst>
          </p:cNvPr>
          <p:cNvSpPr txBox="1"/>
          <p:nvPr/>
        </p:nvSpPr>
        <p:spPr>
          <a:xfrm>
            <a:off x="1021479" y="3093422"/>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It might be helpful to have “universal” access to that one instance of all the information.</a:t>
            </a:r>
          </a:p>
        </p:txBody>
      </p:sp>
      <p:pic>
        <p:nvPicPr>
          <p:cNvPr id="25" name="Graphic 24">
            <a:extLst>
              <a:ext uri="{FF2B5EF4-FFF2-40B4-BE49-F238E27FC236}">
                <a16:creationId xmlns:a16="http://schemas.microsoft.com/office/drawing/2014/main" id="{30DD04B9-2710-4438-9AAC-59512552C32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3342323"/>
            <a:ext cx="333196" cy="333196"/>
          </a:xfrm>
          <a:prstGeom prst="rect">
            <a:avLst/>
          </a:prstGeom>
        </p:spPr>
      </p:pic>
      <p:sp>
        <p:nvSpPr>
          <p:cNvPr id="28" name="TextBox 27">
            <a:extLst>
              <a:ext uri="{FF2B5EF4-FFF2-40B4-BE49-F238E27FC236}">
                <a16:creationId xmlns:a16="http://schemas.microsoft.com/office/drawing/2014/main" id="{ACE10424-C9E9-4678-8E7D-7FCE713E7144}"/>
              </a:ext>
            </a:extLst>
          </p:cNvPr>
          <p:cNvSpPr txBox="1"/>
          <p:nvPr/>
        </p:nvSpPr>
        <p:spPr>
          <a:xfrm>
            <a:off x="1021479" y="4217312"/>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Imagine a utility class that prints debugging messages and writes them to a file.</a:t>
            </a:r>
          </a:p>
        </p:txBody>
      </p:sp>
      <p:pic>
        <p:nvPicPr>
          <p:cNvPr id="29" name="Graphic 28">
            <a:extLst>
              <a:ext uri="{FF2B5EF4-FFF2-40B4-BE49-F238E27FC236}">
                <a16:creationId xmlns:a16="http://schemas.microsoft.com/office/drawing/2014/main" id="{ADBDC006-4FFD-4184-8D26-47A75640FE8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4466213"/>
            <a:ext cx="333196" cy="333196"/>
          </a:xfrm>
          <a:prstGeom prst="rect">
            <a:avLst/>
          </a:prstGeom>
        </p:spPr>
      </p:pic>
      <p:sp>
        <p:nvSpPr>
          <p:cNvPr id="30" name="TextBox 29">
            <a:extLst>
              <a:ext uri="{FF2B5EF4-FFF2-40B4-BE49-F238E27FC236}">
                <a16:creationId xmlns:a16="http://schemas.microsoft.com/office/drawing/2014/main" id="{250F3FEC-DF92-4A24-BED0-7451F9AE626F}"/>
              </a:ext>
            </a:extLst>
          </p:cNvPr>
          <p:cNvSpPr txBox="1"/>
          <p:nvPr/>
        </p:nvSpPr>
        <p:spPr>
          <a:xfrm>
            <a:off x="1021479" y="5341203"/>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Access to that functionality outside of class instances would be useful.</a:t>
            </a:r>
          </a:p>
        </p:txBody>
      </p:sp>
      <p:pic>
        <p:nvPicPr>
          <p:cNvPr id="31" name="Graphic 30">
            <a:extLst>
              <a:ext uri="{FF2B5EF4-FFF2-40B4-BE49-F238E27FC236}">
                <a16:creationId xmlns:a16="http://schemas.microsoft.com/office/drawing/2014/main" id="{04B23A37-122C-416A-8A1F-F39AE2990E8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5590104"/>
            <a:ext cx="333196" cy="333196"/>
          </a:xfrm>
          <a:prstGeom prst="rect">
            <a:avLst/>
          </a:prstGeom>
        </p:spPr>
      </p:pic>
      <p:pic>
        <p:nvPicPr>
          <p:cNvPr id="19" name="Content Placeholder 5">
            <a:extLst>
              <a:ext uri="{FF2B5EF4-FFF2-40B4-BE49-F238E27FC236}">
                <a16:creationId xmlns:a16="http://schemas.microsoft.com/office/drawing/2014/main" id="{F21317ED-D20B-4854-8EBB-425208C5DCC0}"/>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6">
            <a:extLst>
              <a:ext uri="{28A0092B-C50C-407E-A947-70E740481C1C}">
                <a14:useLocalDpi xmlns:a14="http://schemas.microsoft.com/office/drawing/2010/main" val="0"/>
              </a:ext>
            </a:extLst>
          </a:blip>
          <a:srcRect l="1851" r="60749"/>
          <a:stretch/>
        </p:blipFill>
        <p:spPr>
          <a:xfrm>
            <a:off x="7632160" y="0"/>
            <a:ext cx="4559840" cy="6858000"/>
          </a:xfrm>
        </p:spPr>
      </p:pic>
    </p:spTree>
    <p:custDataLst>
      <p:tags r:id="rId1"/>
    </p:custDataLst>
    <p:extLst>
      <p:ext uri="{BB962C8B-B14F-4D97-AF65-F5344CB8AC3E}">
        <p14:creationId xmlns:p14="http://schemas.microsoft.com/office/powerpoint/2010/main" val="3238753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10" presetClass="entr" presetSubtype="0" fill="hold"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500"/>
                                        <p:tgtEl>
                                          <p:spTgt spid="30"/>
                                        </p:tgtEl>
                                      </p:cBhvr>
                                    </p:animEffect>
                                  </p:childTnLst>
                                </p:cTn>
                              </p:par>
                              <p:par>
                                <p:cTn id="24" presetID="10" presetClass="entr" presetSubtype="0"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8" grpId="0"/>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Example: A Debug Log</a:t>
            </a:r>
            <a:endParaRPr lang="en-US" dirty="0">
              <a:solidFill>
                <a:schemeClr val="bg1"/>
              </a:solidFill>
              <a:latin typeface="Consolas" panose="020B0609020204030204" pitchFamily="49" charset="0"/>
            </a:endParaRPr>
          </a:p>
        </p:txBody>
      </p:sp>
      <p:sp>
        <p:nvSpPr>
          <p:cNvPr id="40" name="Rectangle 39">
            <a:extLst>
              <a:ext uri="{FF2B5EF4-FFF2-40B4-BE49-F238E27FC236}">
                <a16:creationId xmlns:a16="http://schemas.microsoft.com/office/drawing/2014/main" id="{CD137E5E-C390-4A04-B7D5-31EEC2974B91}"/>
              </a:ext>
            </a:extLst>
          </p:cNvPr>
          <p:cNvSpPr/>
          <p:nvPr/>
        </p:nvSpPr>
        <p:spPr>
          <a:xfrm>
            <a:off x="709781" y="1842008"/>
            <a:ext cx="10881360" cy="3351784"/>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err="1">
                <a:solidFill>
                  <a:schemeClr val="accent3">
                    <a:lumMod val="75000"/>
                  </a:schemeClr>
                </a:solidFill>
                <a:latin typeface="Consolas" panose="020B0609020204030204" pitchFamily="49" charset="0"/>
              </a:rPr>
              <a:t>DebugLog</a:t>
            </a:r>
            <a:endParaRPr lang="en-US" dirty="0">
              <a:solidFill>
                <a:schemeClr val="accent3">
                  <a:lumMod val="75000"/>
                </a:schemeClr>
              </a:solidFill>
              <a:latin typeface="Consolas" panose="020B0609020204030204" pitchFamily="49" charset="0"/>
            </a:endParaRPr>
          </a:p>
          <a:p>
            <a:pPr defTabSz="457200"/>
            <a:r>
              <a:rPr lang="en-US" dirty="0">
                <a:solidFill>
                  <a:srgbClr val="000000"/>
                </a:solidFill>
                <a:latin typeface="Consolas" panose="020B0609020204030204" pitchFamily="49" charset="0"/>
              </a:rPr>
              <a:t>{</a:t>
            </a:r>
          </a:p>
          <a:p>
            <a:pPr defTabSz="457200"/>
            <a:r>
              <a:rPr lang="en-US" dirty="0">
                <a:solidFill>
                  <a:srgbClr val="008000"/>
                </a:solidFill>
                <a:latin typeface="Consolas" panose="020B0609020204030204" pitchFamily="49" charset="0"/>
              </a:rPr>
              <a:t>/* class variables, static or otherwise, here */</a:t>
            </a:r>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	</a:t>
            </a:r>
          </a:p>
          <a:p>
            <a:pPr defTabSz="457200"/>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LogMessage</a:t>
            </a:r>
            <a:r>
              <a:rPr lang="en-US" dirty="0">
                <a:solidFill>
                  <a:srgbClr val="000000"/>
                </a:solidFill>
                <a:latin typeface="Consolas" panose="020B0609020204030204" pitchFamily="49" charset="0"/>
              </a:rPr>
              <a:t>(</a:t>
            </a:r>
            <a:r>
              <a:rPr lang="en-US" dirty="0">
                <a:solidFill>
                  <a:schemeClr val="accent3"/>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msg</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Normal events</a:t>
            </a:r>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LogError</a:t>
            </a:r>
            <a:r>
              <a:rPr lang="en-US" dirty="0">
                <a:solidFill>
                  <a:srgbClr val="000000"/>
                </a:solidFill>
                <a:latin typeface="Consolas" panose="020B0609020204030204" pitchFamily="49" charset="0"/>
              </a:rPr>
              <a:t>(</a:t>
            </a:r>
            <a:r>
              <a:rPr lang="en-US" dirty="0">
                <a:solidFill>
                  <a:schemeClr val="accent3"/>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msg</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Problematic events</a:t>
            </a:r>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LogWarning</a:t>
            </a:r>
            <a:r>
              <a:rPr lang="en-US" dirty="0">
                <a:solidFill>
                  <a:srgbClr val="000000"/>
                </a:solidFill>
                <a:latin typeface="Consolas" panose="020B0609020204030204" pitchFamily="49" charset="0"/>
              </a:rPr>
              <a:t>(</a:t>
            </a:r>
            <a:r>
              <a:rPr lang="en-US" dirty="0">
                <a:solidFill>
                  <a:schemeClr val="accent3"/>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msg</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Things that might become problematic...</a:t>
            </a:r>
          </a:p>
          <a:p>
            <a:pPr defTabSz="457200"/>
            <a:r>
              <a:rPr lang="en-US" dirty="0">
                <a:solidFill>
                  <a:srgbClr val="000000"/>
                </a:solidFill>
                <a:latin typeface="Consolas" panose="020B0609020204030204" pitchFamily="49" charset="0"/>
              </a:rPr>
              <a:t>};</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842008"/>
            <a:ext cx="100182" cy="3351784"/>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2" name="Freeform: Shape 11">
            <a:extLst>
              <a:ext uri="{FF2B5EF4-FFF2-40B4-BE49-F238E27FC236}">
                <a16:creationId xmlns:a16="http://schemas.microsoft.com/office/drawing/2014/main" id="{FFF76AD3-5002-443C-929B-21E70A26FD89}"/>
              </a:ext>
            </a:extLst>
          </p:cNvPr>
          <p:cNvSpPr>
            <a:spLocks/>
          </p:cNvSpPr>
          <p:nvPr/>
        </p:nvSpPr>
        <p:spPr>
          <a:xfrm rot="10800000" flipV="1">
            <a:off x="1832172" y="4736957"/>
            <a:ext cx="3108960" cy="128016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0" rIns="182880" bIns="228600" rtlCol="0" anchor="ctr" anchorCtr="0">
            <a:noAutofit/>
          </a:bodyPr>
          <a:lstStyle/>
          <a:p>
            <a:r>
              <a:rPr lang="en-US">
                <a:solidFill>
                  <a:srgbClr val="000000"/>
                </a:solidFill>
                <a:cs typeface="Calibri" panose="020F0502020204030204" pitchFamily="34" charset="0"/>
              </a:rPr>
              <a:t>No class object necessary to call these functions.</a:t>
            </a:r>
            <a:endParaRPr lang="en-US" dirty="0">
              <a:solidFill>
                <a:srgbClr val="000000"/>
              </a:solidFill>
              <a:cs typeface="Calibri" panose="020F0502020204030204" pitchFamily="34" charset="0"/>
            </a:endParaRPr>
          </a:p>
        </p:txBody>
      </p:sp>
      <p:sp>
        <p:nvSpPr>
          <p:cNvPr id="13" name="Freeform: Shape 12">
            <a:extLst>
              <a:ext uri="{FF2B5EF4-FFF2-40B4-BE49-F238E27FC236}">
                <a16:creationId xmlns:a16="http://schemas.microsoft.com/office/drawing/2014/main" id="{E7A95F4A-1E7F-43CA-B34C-B6F0E38B8DCF}"/>
              </a:ext>
            </a:extLst>
          </p:cNvPr>
          <p:cNvSpPr>
            <a:spLocks/>
          </p:cNvSpPr>
          <p:nvPr/>
        </p:nvSpPr>
        <p:spPr>
          <a:xfrm rot="10800000" flipV="1">
            <a:off x="5355660" y="4736957"/>
            <a:ext cx="4389120" cy="128016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0" rIns="182880" bIns="228600" rtlCol="0" anchor="ctr" anchorCtr="0">
            <a:noAutofit/>
          </a:bodyPr>
          <a:lstStyle/>
          <a:p>
            <a:r>
              <a:rPr lang="en-US" dirty="0">
                <a:solidFill>
                  <a:srgbClr val="000000"/>
                </a:solidFill>
                <a:cs typeface="Calibri" panose="020F0502020204030204" pitchFamily="34" charset="0"/>
              </a:rPr>
              <a:t>No instances of the class means no constructors—any initialization steps have to be handled manually.</a:t>
            </a:r>
          </a:p>
        </p:txBody>
      </p:sp>
    </p:spTree>
    <p:custDataLst>
      <p:tags r:id="rId1"/>
    </p:custDataLst>
    <p:extLst>
      <p:ext uri="{BB962C8B-B14F-4D97-AF65-F5344CB8AC3E}">
        <p14:creationId xmlns:p14="http://schemas.microsoft.com/office/powerpoint/2010/main" val="684293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Example: A Debug Log</a:t>
            </a:r>
            <a:endParaRPr lang="en-US" dirty="0">
              <a:solidFill>
                <a:schemeClr val="bg1"/>
              </a:solidFill>
              <a:latin typeface="Consolas" panose="020B0609020204030204" pitchFamily="49" charset="0"/>
            </a:endParaRPr>
          </a:p>
        </p:txBody>
      </p:sp>
      <p:sp>
        <p:nvSpPr>
          <p:cNvPr id="40" name="Rectangle 39">
            <a:extLst>
              <a:ext uri="{FF2B5EF4-FFF2-40B4-BE49-F238E27FC236}">
                <a16:creationId xmlns:a16="http://schemas.microsoft.com/office/drawing/2014/main" id="{CD137E5E-C390-4A04-B7D5-31EEC2974B91}"/>
              </a:ext>
            </a:extLst>
          </p:cNvPr>
          <p:cNvSpPr/>
          <p:nvPr/>
        </p:nvSpPr>
        <p:spPr>
          <a:xfrm>
            <a:off x="709781" y="1600200"/>
            <a:ext cx="10881360" cy="45720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8000"/>
                </a:solidFill>
                <a:latin typeface="Consolas" panose="020B0609020204030204" pitchFamily="49" charset="0"/>
              </a:rPr>
              <a:t>// AnyFileInYourCode.cpp</a:t>
            </a:r>
            <a:endParaRPr lang="en-US" dirty="0">
              <a:solidFill>
                <a:srgbClr val="000000"/>
              </a:solidFill>
              <a:latin typeface="Consolas" panose="020B0609020204030204" pitchFamily="49" charset="0"/>
            </a:endParaRPr>
          </a:p>
          <a:p>
            <a:pPr defTabSz="457200"/>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DebugLog.h</a:t>
            </a:r>
            <a:r>
              <a:rPr lang="en-US" dirty="0">
                <a:solidFill>
                  <a:srgbClr val="A31515"/>
                </a:solidFill>
                <a:latin typeface="Consolas" panose="020B0609020204030204" pitchFamily="49" charset="0"/>
              </a:rPr>
              <a:t>"</a:t>
            </a:r>
            <a:endParaRPr lang="en-US" dirty="0">
              <a:solidFill>
                <a:srgbClr val="000000"/>
              </a:solidFill>
              <a:latin typeface="Consolas" panose="020B0609020204030204" pitchFamily="49" charset="0"/>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SomeFunction</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2B91AF"/>
                </a:solidFill>
                <a:latin typeface="Consolas" panose="020B0609020204030204" pitchFamily="49" charset="0"/>
              </a:rPr>
              <a:t>	</a:t>
            </a:r>
            <a:r>
              <a:rPr lang="en-US" dirty="0" err="1">
                <a:solidFill>
                  <a:schemeClr val="accent3"/>
                </a:solidFill>
                <a:latin typeface="Consolas" panose="020B0609020204030204" pitchFamily="49" charset="0"/>
              </a:rPr>
              <a:t>DebugLog</a:t>
            </a:r>
            <a:r>
              <a:rPr lang="en-US" dirty="0">
                <a:solidFill>
                  <a:srgbClr val="000000"/>
                </a:solidFill>
                <a:latin typeface="Consolas" panose="020B0609020204030204" pitchFamily="49" charset="0"/>
              </a:rPr>
              <a:t>::Message(</a:t>
            </a:r>
            <a:r>
              <a:rPr lang="en-US" dirty="0">
                <a:solidFill>
                  <a:srgbClr val="A31515"/>
                </a:solidFill>
                <a:latin typeface="Consolas" panose="020B0609020204030204" pitchFamily="49" charset="0"/>
              </a:rPr>
              <a:t>"Something just happened in the program"</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SomeOtherClass</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MemberFunction</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	if</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someCondition</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p>
          <a:p>
            <a:pPr defTabSz="457200"/>
            <a:r>
              <a:rPr lang="en-US" dirty="0">
                <a:solidFill>
                  <a:srgbClr val="2B91AF"/>
                </a:solidFill>
                <a:latin typeface="Consolas" panose="020B0609020204030204" pitchFamily="49" charset="0"/>
              </a:rPr>
              <a:t>		</a:t>
            </a:r>
            <a:r>
              <a:rPr lang="en-US" dirty="0" err="1">
                <a:solidFill>
                  <a:schemeClr val="accent3"/>
                </a:solidFill>
                <a:latin typeface="Consolas" panose="020B0609020204030204" pitchFamily="49" charset="0"/>
              </a:rPr>
              <a:t>DebugLog</a:t>
            </a:r>
            <a:r>
              <a:rPr lang="en-US" dirty="0">
                <a:solidFill>
                  <a:srgbClr val="000000"/>
                </a:solidFill>
                <a:latin typeface="Consolas" panose="020B0609020204030204" pitchFamily="49" charset="0"/>
              </a:rPr>
              <a:t>::Error(</a:t>
            </a:r>
            <a:r>
              <a:rPr lang="en-US" dirty="0">
                <a:solidFill>
                  <a:srgbClr val="A31515"/>
                </a:solidFill>
                <a:latin typeface="Consolas" panose="020B0609020204030204" pitchFamily="49" charset="0"/>
              </a:rPr>
              <a:t>"Error! Something bad happened, probably a bug!"</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throw</a:t>
            </a:r>
            <a:r>
              <a:rPr lang="en-US" dirty="0">
                <a:solidFill>
                  <a:srgbClr val="000000"/>
                </a:solidFill>
                <a:latin typeface="Consolas" panose="020B0609020204030204" pitchFamily="49" charset="0"/>
              </a:rPr>
              <a:t> </a:t>
            </a:r>
            <a:r>
              <a:rPr lang="en-US" dirty="0" err="1">
                <a:solidFill>
                  <a:schemeClr val="accent3"/>
                </a:solidFill>
                <a:latin typeface="Consolas" panose="020B0609020204030204" pitchFamily="49" charset="0"/>
              </a:rPr>
              <a:t>runtime_error</a:t>
            </a:r>
            <a:r>
              <a:rPr lang="en-US" dirty="0">
                <a:solidFill>
                  <a:srgbClr val="000000"/>
                </a:solidFill>
                <a:latin typeface="Consolas" panose="020B0609020204030204" pitchFamily="49" charset="0"/>
              </a:rPr>
              <a:t>(</a:t>
            </a:r>
            <a:r>
              <a:rPr lang="en-US" dirty="0">
                <a:solidFill>
                  <a:srgbClr val="A31515"/>
                </a:solidFill>
                <a:latin typeface="Consolas" panose="020B0609020204030204" pitchFamily="49" charset="0"/>
              </a:rPr>
              <a:t>"Critical error!"</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p>
          <a:p>
            <a:pPr defTabSz="457200"/>
            <a:r>
              <a:rPr lang="en-US" dirty="0">
                <a:solidFill>
                  <a:srgbClr val="000000"/>
                </a:solidFill>
                <a:latin typeface="Consolas" panose="020B0609020204030204" pitchFamily="49" charset="0"/>
              </a:rPr>
              <a:t>}</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600200"/>
            <a:ext cx="100182" cy="4572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Tree>
    <p:custDataLst>
      <p:tags r:id="rId1"/>
    </p:custDataLst>
    <p:extLst>
      <p:ext uri="{BB962C8B-B14F-4D97-AF65-F5344CB8AC3E}">
        <p14:creationId xmlns:p14="http://schemas.microsoft.com/office/powerpoint/2010/main" val="5427271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xEl>
                                              <p:pRg st="3" end="3"/>
                                            </p:txEl>
                                          </p:spTgt>
                                        </p:tgtEl>
                                        <p:attrNameLst>
                                          <p:attrName>style.visibility</p:attrName>
                                        </p:attrNameLst>
                                      </p:cBhvr>
                                      <p:to>
                                        <p:strVal val="visible"/>
                                      </p:to>
                                    </p:set>
                                    <p:animEffect transition="in" filter="fade">
                                      <p:cBhvr>
                                        <p:cTn id="7" dur="500"/>
                                        <p:tgtEl>
                                          <p:spTgt spid="40">
                                            <p:txEl>
                                              <p:pRg st="3" end="3"/>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4" end="4"/>
                                            </p:txEl>
                                          </p:spTgt>
                                        </p:tgtEl>
                                        <p:attrNameLst>
                                          <p:attrName>style.visibility</p:attrName>
                                        </p:attrNameLst>
                                      </p:cBhvr>
                                      <p:to>
                                        <p:strVal val="visible"/>
                                      </p:to>
                                    </p:set>
                                    <p:animEffect transition="in" filter="fade">
                                      <p:cBhvr>
                                        <p:cTn id="10" dur="500"/>
                                        <p:tgtEl>
                                          <p:spTgt spid="40">
                                            <p:txEl>
                                              <p:pRg st="4" end="4"/>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0">
                                            <p:txEl>
                                              <p:pRg st="5" end="5"/>
                                            </p:txEl>
                                          </p:spTgt>
                                        </p:tgtEl>
                                        <p:attrNameLst>
                                          <p:attrName>style.visibility</p:attrName>
                                        </p:attrNameLst>
                                      </p:cBhvr>
                                      <p:to>
                                        <p:strVal val="visible"/>
                                      </p:to>
                                    </p:set>
                                    <p:animEffect transition="in" filter="fade">
                                      <p:cBhvr>
                                        <p:cTn id="13" dur="500"/>
                                        <p:tgtEl>
                                          <p:spTgt spid="40">
                                            <p:txEl>
                                              <p:pRg st="5" end="5"/>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0">
                                            <p:txEl>
                                              <p:pRg st="6" end="6"/>
                                            </p:txEl>
                                          </p:spTgt>
                                        </p:tgtEl>
                                        <p:attrNameLst>
                                          <p:attrName>style.visibility</p:attrName>
                                        </p:attrNameLst>
                                      </p:cBhvr>
                                      <p:to>
                                        <p:strVal val="visible"/>
                                      </p:to>
                                    </p:set>
                                    <p:animEffect transition="in" filter="fade">
                                      <p:cBhvr>
                                        <p:cTn id="16" dur="500"/>
                                        <p:tgtEl>
                                          <p:spTgt spid="40">
                                            <p:txEl>
                                              <p:pRg st="6" end="6"/>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0">
                                            <p:txEl>
                                              <p:pRg st="8" end="8"/>
                                            </p:txEl>
                                          </p:spTgt>
                                        </p:tgtEl>
                                        <p:attrNameLst>
                                          <p:attrName>style.visibility</p:attrName>
                                        </p:attrNameLst>
                                      </p:cBhvr>
                                      <p:to>
                                        <p:strVal val="visible"/>
                                      </p:to>
                                    </p:set>
                                    <p:animEffect transition="in" filter="fade">
                                      <p:cBhvr>
                                        <p:cTn id="21" dur="500"/>
                                        <p:tgtEl>
                                          <p:spTgt spid="40">
                                            <p:txEl>
                                              <p:pRg st="8" end="8"/>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40">
                                            <p:txEl>
                                              <p:pRg st="9" end="9"/>
                                            </p:txEl>
                                          </p:spTgt>
                                        </p:tgtEl>
                                        <p:attrNameLst>
                                          <p:attrName>style.visibility</p:attrName>
                                        </p:attrNameLst>
                                      </p:cBhvr>
                                      <p:to>
                                        <p:strVal val="visible"/>
                                      </p:to>
                                    </p:set>
                                    <p:animEffect transition="in" filter="fade">
                                      <p:cBhvr>
                                        <p:cTn id="24" dur="500"/>
                                        <p:tgtEl>
                                          <p:spTgt spid="40">
                                            <p:txEl>
                                              <p:pRg st="9" end="9"/>
                                            </p:txEl>
                                          </p:spTgt>
                                        </p:tgtEl>
                                      </p:cBhvr>
                                    </p:animEffect>
                                  </p:childTnLst>
                                </p:cTn>
                              </p:par>
                              <p:par>
                                <p:cTn id="25" presetID="10" presetClass="entr" presetSubtype="0" fill="hold" nodeType="withEffect">
                                  <p:stCondLst>
                                    <p:cond delay="0"/>
                                  </p:stCondLst>
                                  <p:childTnLst>
                                    <p:set>
                                      <p:cBhvr>
                                        <p:cTn id="26" dur="1" fill="hold">
                                          <p:stCondLst>
                                            <p:cond delay="0"/>
                                          </p:stCondLst>
                                        </p:cTn>
                                        <p:tgtEl>
                                          <p:spTgt spid="40">
                                            <p:txEl>
                                              <p:pRg st="10" end="10"/>
                                            </p:txEl>
                                          </p:spTgt>
                                        </p:tgtEl>
                                        <p:attrNameLst>
                                          <p:attrName>style.visibility</p:attrName>
                                        </p:attrNameLst>
                                      </p:cBhvr>
                                      <p:to>
                                        <p:strVal val="visible"/>
                                      </p:to>
                                    </p:set>
                                    <p:animEffect transition="in" filter="fade">
                                      <p:cBhvr>
                                        <p:cTn id="27" dur="500"/>
                                        <p:tgtEl>
                                          <p:spTgt spid="40">
                                            <p:txEl>
                                              <p:pRg st="10" end="10"/>
                                            </p:txEl>
                                          </p:spTgt>
                                        </p:tgtEl>
                                      </p:cBhvr>
                                    </p:animEffect>
                                  </p:childTnLst>
                                </p:cTn>
                              </p:par>
                              <p:par>
                                <p:cTn id="28" presetID="10" presetClass="entr" presetSubtype="0" fill="hold" nodeType="withEffect">
                                  <p:stCondLst>
                                    <p:cond delay="0"/>
                                  </p:stCondLst>
                                  <p:childTnLst>
                                    <p:set>
                                      <p:cBhvr>
                                        <p:cTn id="29" dur="1" fill="hold">
                                          <p:stCondLst>
                                            <p:cond delay="0"/>
                                          </p:stCondLst>
                                        </p:cTn>
                                        <p:tgtEl>
                                          <p:spTgt spid="40">
                                            <p:txEl>
                                              <p:pRg st="11" end="11"/>
                                            </p:txEl>
                                          </p:spTgt>
                                        </p:tgtEl>
                                        <p:attrNameLst>
                                          <p:attrName>style.visibility</p:attrName>
                                        </p:attrNameLst>
                                      </p:cBhvr>
                                      <p:to>
                                        <p:strVal val="visible"/>
                                      </p:to>
                                    </p:set>
                                    <p:animEffect transition="in" filter="fade">
                                      <p:cBhvr>
                                        <p:cTn id="30" dur="500"/>
                                        <p:tgtEl>
                                          <p:spTgt spid="40">
                                            <p:txEl>
                                              <p:pRg st="11" end="11"/>
                                            </p:txEl>
                                          </p:spTgt>
                                        </p:tgtEl>
                                      </p:cBhvr>
                                    </p:animEffect>
                                  </p:childTnLst>
                                </p:cTn>
                              </p:par>
                              <p:par>
                                <p:cTn id="31" presetID="10" presetClass="entr" presetSubtype="0" fill="hold" nodeType="withEffect">
                                  <p:stCondLst>
                                    <p:cond delay="0"/>
                                  </p:stCondLst>
                                  <p:childTnLst>
                                    <p:set>
                                      <p:cBhvr>
                                        <p:cTn id="32" dur="1" fill="hold">
                                          <p:stCondLst>
                                            <p:cond delay="0"/>
                                          </p:stCondLst>
                                        </p:cTn>
                                        <p:tgtEl>
                                          <p:spTgt spid="40">
                                            <p:txEl>
                                              <p:pRg st="12" end="12"/>
                                            </p:txEl>
                                          </p:spTgt>
                                        </p:tgtEl>
                                        <p:attrNameLst>
                                          <p:attrName>style.visibility</p:attrName>
                                        </p:attrNameLst>
                                      </p:cBhvr>
                                      <p:to>
                                        <p:strVal val="visible"/>
                                      </p:to>
                                    </p:set>
                                    <p:animEffect transition="in" filter="fade">
                                      <p:cBhvr>
                                        <p:cTn id="33" dur="500"/>
                                        <p:tgtEl>
                                          <p:spTgt spid="40">
                                            <p:txEl>
                                              <p:pRg st="12" end="12"/>
                                            </p:txEl>
                                          </p:spTgt>
                                        </p:tgtEl>
                                      </p:cBhvr>
                                    </p:animEffect>
                                  </p:childTnLst>
                                </p:cTn>
                              </p:par>
                              <p:par>
                                <p:cTn id="34" presetID="10" presetClass="entr" presetSubtype="0" fill="hold" nodeType="withEffect">
                                  <p:stCondLst>
                                    <p:cond delay="0"/>
                                  </p:stCondLst>
                                  <p:childTnLst>
                                    <p:set>
                                      <p:cBhvr>
                                        <p:cTn id="35" dur="1" fill="hold">
                                          <p:stCondLst>
                                            <p:cond delay="0"/>
                                          </p:stCondLst>
                                        </p:cTn>
                                        <p:tgtEl>
                                          <p:spTgt spid="40">
                                            <p:txEl>
                                              <p:pRg st="13" end="13"/>
                                            </p:txEl>
                                          </p:spTgt>
                                        </p:tgtEl>
                                        <p:attrNameLst>
                                          <p:attrName>style.visibility</p:attrName>
                                        </p:attrNameLst>
                                      </p:cBhvr>
                                      <p:to>
                                        <p:strVal val="visible"/>
                                      </p:to>
                                    </p:set>
                                    <p:animEffect transition="in" filter="fade">
                                      <p:cBhvr>
                                        <p:cTn id="36" dur="500"/>
                                        <p:tgtEl>
                                          <p:spTgt spid="40">
                                            <p:txEl>
                                              <p:pRg st="13" end="13"/>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40">
                                            <p:txEl>
                                              <p:pRg st="14" end="14"/>
                                            </p:txEl>
                                          </p:spTgt>
                                        </p:tgtEl>
                                        <p:attrNameLst>
                                          <p:attrName>style.visibility</p:attrName>
                                        </p:attrNameLst>
                                      </p:cBhvr>
                                      <p:to>
                                        <p:strVal val="visible"/>
                                      </p:to>
                                    </p:set>
                                    <p:animEffect transition="in" filter="fade">
                                      <p:cBhvr>
                                        <p:cTn id="39" dur="500"/>
                                        <p:tgtEl>
                                          <p:spTgt spid="40">
                                            <p:txEl>
                                              <p:pRg st="14" end="14"/>
                                            </p:txEl>
                                          </p:spTgt>
                                        </p:tgtEl>
                                      </p:cBhvr>
                                    </p:animEffect>
                                  </p:childTnLst>
                                </p:cTn>
                              </p:par>
                              <p:par>
                                <p:cTn id="40" presetID="10" presetClass="entr" presetSubtype="0" fill="hold" nodeType="withEffect">
                                  <p:stCondLst>
                                    <p:cond delay="0"/>
                                  </p:stCondLst>
                                  <p:childTnLst>
                                    <p:set>
                                      <p:cBhvr>
                                        <p:cTn id="41" dur="1" fill="hold">
                                          <p:stCondLst>
                                            <p:cond delay="0"/>
                                          </p:stCondLst>
                                        </p:cTn>
                                        <p:tgtEl>
                                          <p:spTgt spid="40">
                                            <p:txEl>
                                              <p:pRg st="15" end="15"/>
                                            </p:txEl>
                                          </p:spTgt>
                                        </p:tgtEl>
                                        <p:attrNameLst>
                                          <p:attrName>style.visibility</p:attrName>
                                        </p:attrNameLst>
                                      </p:cBhvr>
                                      <p:to>
                                        <p:strVal val="visible"/>
                                      </p:to>
                                    </p:set>
                                    <p:animEffect transition="in" filter="fade">
                                      <p:cBhvr>
                                        <p:cTn id="42" dur="500"/>
                                        <p:tgtEl>
                                          <p:spTgt spid="40">
                                            <p:txEl>
                                              <p:pRg st="15" end="1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Recap</a:t>
            </a:r>
          </a:p>
        </p:txBody>
      </p:sp>
      <p:pic>
        <p:nvPicPr>
          <p:cNvPr id="6" name="Content Placeholder 5">
            <a:extLst>
              <a:ext uri="{FF2B5EF4-FFF2-40B4-BE49-F238E27FC236}">
                <a16:creationId xmlns:a16="http://schemas.microsoft.com/office/drawing/2014/main" id="{0B477D7C-B64A-0C45-8BDA-16169854A652}"/>
              </a:ext>
              <a:ext uri="{C183D7F6-B498-43B3-948B-1728B52AA6E4}">
                <adec:decorative xmlns:adec="http://schemas.microsoft.com/office/drawing/2017/decorative" val="1"/>
              </a:ext>
            </a:extLst>
          </p:cNvPr>
          <p:cNvPicPr>
            <a:picLocks noGrp="1" noChangeAspect="1"/>
          </p:cNvPicPr>
          <p:nvPr>
            <p:ph sz="quarter" idx="12"/>
          </p:nvPr>
        </p:nvPicPr>
        <p:blipFill>
          <a:blip r:embed="rId4">
            <a:extLst>
              <a:ext uri="{28A0092B-C50C-407E-A947-70E740481C1C}">
                <a14:useLocalDpi xmlns:a14="http://schemas.microsoft.com/office/drawing/2010/main" val="0"/>
              </a:ext>
            </a:extLst>
          </a:blip>
          <a:srcRect/>
          <a:stretch/>
        </p:blipFill>
        <p:spPr>
          <a:xfrm>
            <a:off x="7632176" y="0"/>
            <a:ext cx="4559808" cy="6858000"/>
          </a:xfrm>
        </p:spPr>
      </p:pic>
      <p:sp>
        <p:nvSpPr>
          <p:cNvPr id="12" name="TextBox 11">
            <a:extLst>
              <a:ext uri="{FF2B5EF4-FFF2-40B4-BE49-F238E27FC236}">
                <a16:creationId xmlns:a16="http://schemas.microsoft.com/office/drawing/2014/main" id="{A7D0B9CD-9725-4FD8-9580-EC2763D1B301}"/>
              </a:ext>
            </a:extLst>
          </p:cNvPr>
          <p:cNvSpPr txBox="1"/>
          <p:nvPr/>
        </p:nvSpPr>
        <p:spPr>
          <a:xfrm>
            <a:off x="1055658" y="1624931"/>
            <a:ext cx="6133492" cy="400110"/>
          </a:xfrm>
          <a:prstGeom prst="rect">
            <a:avLst/>
          </a:prstGeom>
          <a:noFill/>
        </p:spPr>
        <p:txBody>
          <a:bodyPr wrap="square" rtlCol="0" anchor="ctr">
            <a:spAutoFit/>
          </a:bodyPr>
          <a:lstStyle/>
          <a:p>
            <a:pPr lvl="0">
              <a:buClr>
                <a:srgbClr val="69EEF0"/>
              </a:buClr>
              <a:buSzPct val="150000"/>
              <a:defRPr/>
            </a:pPr>
            <a:r>
              <a:rPr lang="en-US" sz="2000" b="1" dirty="0">
                <a:solidFill>
                  <a:schemeClr val="accent4">
                    <a:lumMod val="60000"/>
                    <a:lumOff val="40000"/>
                  </a:schemeClr>
                </a:solidFill>
              </a:rPr>
              <a:t>Static member variables </a:t>
            </a:r>
            <a:r>
              <a:rPr lang="en-US" sz="2000" dirty="0">
                <a:solidFill>
                  <a:srgbClr val="FFFFFF"/>
                </a:solidFill>
              </a:rPr>
              <a:t>belong to a class.</a:t>
            </a:r>
          </a:p>
        </p:txBody>
      </p:sp>
      <p:sp>
        <p:nvSpPr>
          <p:cNvPr id="13" name="TextBox 12">
            <a:extLst>
              <a:ext uri="{FF2B5EF4-FFF2-40B4-BE49-F238E27FC236}">
                <a16:creationId xmlns:a16="http://schemas.microsoft.com/office/drawing/2014/main" id="{E131E43E-CDF8-4BAB-B098-B2DB8B739262}"/>
              </a:ext>
            </a:extLst>
          </p:cNvPr>
          <p:cNvSpPr txBox="1"/>
          <p:nvPr/>
        </p:nvSpPr>
        <p:spPr>
          <a:xfrm>
            <a:off x="1570292" y="2061641"/>
            <a:ext cx="5618857" cy="369332"/>
          </a:xfrm>
          <a:prstGeom prst="rect">
            <a:avLst/>
          </a:prstGeom>
          <a:noFill/>
        </p:spPr>
        <p:txBody>
          <a:bodyPr wrap="square" rtlCol="0" anchor="ctr">
            <a:spAutoFit/>
          </a:bodyPr>
          <a:lstStyle/>
          <a:p>
            <a:pPr lvl="0">
              <a:buClr>
                <a:srgbClr val="69EEF0"/>
              </a:buClr>
              <a:buSzPct val="150000"/>
              <a:defRPr/>
            </a:pPr>
            <a:r>
              <a:rPr lang="en-US" dirty="0">
                <a:solidFill>
                  <a:srgbClr val="FFFFFF"/>
                </a:solidFill>
              </a:rPr>
              <a:t>Not to instances of the class, but the class itself</a:t>
            </a:r>
          </a:p>
        </p:txBody>
      </p:sp>
      <p:pic>
        <p:nvPicPr>
          <p:cNvPr id="14" name="Graphic 13">
            <a:extLst>
              <a:ext uri="{FF2B5EF4-FFF2-40B4-BE49-F238E27FC236}">
                <a16:creationId xmlns:a16="http://schemas.microsoft.com/office/drawing/2014/main" id="{4E4D691D-0D3D-4BC0-AA3D-9C06F342C79D}"/>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46827" y="1658388"/>
            <a:ext cx="333196" cy="333196"/>
          </a:xfrm>
          <a:prstGeom prst="rect">
            <a:avLst/>
          </a:prstGeom>
        </p:spPr>
      </p:pic>
      <p:cxnSp>
        <p:nvCxnSpPr>
          <p:cNvPr id="15" name="Connector: Elbow 14">
            <a:extLst>
              <a:ext uri="{FF2B5EF4-FFF2-40B4-BE49-F238E27FC236}">
                <a16:creationId xmlns:a16="http://schemas.microsoft.com/office/drawing/2014/main" id="{1B2B1D1F-6541-4D8D-98BC-696704FD0C8E}"/>
              </a:ext>
              <a:ext uri="{C183D7F6-B498-43B3-948B-1728B52AA6E4}">
                <adec:decorative xmlns:adec="http://schemas.microsoft.com/office/drawing/2017/decorative" val="1"/>
              </a:ext>
            </a:extLst>
          </p:cNvPr>
          <p:cNvCxnSpPr>
            <a:cxnSpLocks/>
            <a:stCxn id="13" idx="1"/>
          </p:cNvCxnSpPr>
          <p:nvPr/>
        </p:nvCxnSpPr>
        <p:spPr>
          <a:xfrm rot="10800000">
            <a:off x="1187264" y="2126939"/>
            <a:ext cx="383029" cy="119369"/>
          </a:xfrm>
          <a:prstGeom prst="bentConnector3">
            <a:avLst>
              <a:gd name="adj1" fmla="val 99735"/>
            </a:avLst>
          </a:prstGeom>
          <a:ln w="12700"/>
        </p:spPr>
        <p:style>
          <a:lnRef idx="1">
            <a:schemeClr val="accent1"/>
          </a:lnRef>
          <a:fillRef idx="0">
            <a:schemeClr val="accent1"/>
          </a:fillRef>
          <a:effectRef idx="0">
            <a:schemeClr val="accent1"/>
          </a:effectRef>
          <a:fontRef idx="minor">
            <a:schemeClr val="tx1"/>
          </a:fontRef>
        </p:style>
      </p:cxnSp>
      <p:sp>
        <p:nvSpPr>
          <p:cNvPr id="17" name="TextBox 16">
            <a:extLst>
              <a:ext uri="{FF2B5EF4-FFF2-40B4-BE49-F238E27FC236}">
                <a16:creationId xmlns:a16="http://schemas.microsoft.com/office/drawing/2014/main" id="{4E42CC6E-6540-4732-9D93-ABF95EF92F04}"/>
              </a:ext>
            </a:extLst>
          </p:cNvPr>
          <p:cNvSpPr txBox="1"/>
          <p:nvPr/>
        </p:nvSpPr>
        <p:spPr>
          <a:xfrm>
            <a:off x="1570292" y="2467573"/>
            <a:ext cx="5618857" cy="646331"/>
          </a:xfrm>
          <a:prstGeom prst="rect">
            <a:avLst/>
          </a:prstGeom>
          <a:noFill/>
        </p:spPr>
        <p:txBody>
          <a:bodyPr wrap="square" rtlCol="0" anchor="ctr">
            <a:spAutoFit/>
          </a:bodyPr>
          <a:lstStyle/>
          <a:p>
            <a:pPr lvl="0">
              <a:buClr>
                <a:srgbClr val="69EEF0"/>
              </a:buClr>
              <a:buSzPct val="150000"/>
              <a:defRPr/>
            </a:pPr>
            <a:r>
              <a:rPr lang="en-US" b="1" dirty="0">
                <a:solidFill>
                  <a:schemeClr val="accent4">
                    <a:lumMod val="60000"/>
                    <a:lumOff val="40000"/>
                  </a:schemeClr>
                </a:solidFill>
              </a:rPr>
              <a:t>One copy </a:t>
            </a:r>
            <a:r>
              <a:rPr lang="en-US" dirty="0">
                <a:solidFill>
                  <a:srgbClr val="FFFFFF"/>
                </a:solidFill>
              </a:rPr>
              <a:t>exists in memory, any instances of the class share the variable.</a:t>
            </a:r>
          </a:p>
        </p:txBody>
      </p:sp>
      <p:cxnSp>
        <p:nvCxnSpPr>
          <p:cNvPr id="19" name="Connector: Elbow 18">
            <a:extLst>
              <a:ext uri="{FF2B5EF4-FFF2-40B4-BE49-F238E27FC236}">
                <a16:creationId xmlns:a16="http://schemas.microsoft.com/office/drawing/2014/main" id="{9B565765-D338-4C10-A433-AB9457DA827C}"/>
              </a:ext>
              <a:ext uri="{C183D7F6-B498-43B3-948B-1728B52AA6E4}">
                <adec:decorative xmlns:adec="http://schemas.microsoft.com/office/drawing/2017/decorative" val="1"/>
              </a:ext>
            </a:extLst>
          </p:cNvPr>
          <p:cNvCxnSpPr>
            <a:cxnSpLocks/>
            <a:stCxn id="17" idx="1"/>
          </p:cNvCxnSpPr>
          <p:nvPr/>
        </p:nvCxnSpPr>
        <p:spPr>
          <a:xfrm rot="10800000">
            <a:off x="1187260" y="2246309"/>
            <a:ext cx="383033" cy="544430"/>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20" name="TextBox 19">
            <a:extLst>
              <a:ext uri="{FF2B5EF4-FFF2-40B4-BE49-F238E27FC236}">
                <a16:creationId xmlns:a16="http://schemas.microsoft.com/office/drawing/2014/main" id="{A73A96C1-56CF-40DE-911C-57F1B0D2938E}"/>
              </a:ext>
            </a:extLst>
          </p:cNvPr>
          <p:cNvSpPr txBox="1"/>
          <p:nvPr/>
        </p:nvSpPr>
        <p:spPr>
          <a:xfrm>
            <a:off x="1600288" y="3150504"/>
            <a:ext cx="5618857" cy="369332"/>
          </a:xfrm>
          <a:prstGeom prst="rect">
            <a:avLst/>
          </a:prstGeom>
          <a:noFill/>
        </p:spPr>
        <p:txBody>
          <a:bodyPr wrap="square" rtlCol="0" anchor="ctr">
            <a:spAutoFit/>
          </a:bodyPr>
          <a:lstStyle/>
          <a:p>
            <a:pPr lvl="0">
              <a:buClr>
                <a:srgbClr val="69EEF0"/>
              </a:buClr>
              <a:buSzPct val="150000"/>
              <a:defRPr/>
            </a:pPr>
            <a:r>
              <a:rPr lang="en-US" dirty="0">
                <a:solidFill>
                  <a:srgbClr val="FFFFFF"/>
                </a:solidFill>
              </a:rPr>
              <a:t>This can help avoid creating copies</a:t>
            </a:r>
          </a:p>
        </p:txBody>
      </p:sp>
      <p:cxnSp>
        <p:nvCxnSpPr>
          <p:cNvPr id="21" name="Connector: Elbow 20">
            <a:extLst>
              <a:ext uri="{FF2B5EF4-FFF2-40B4-BE49-F238E27FC236}">
                <a16:creationId xmlns:a16="http://schemas.microsoft.com/office/drawing/2014/main" id="{9CE43092-86B7-48E6-8E1F-A0AB8916930D}"/>
              </a:ext>
              <a:ext uri="{C183D7F6-B498-43B3-948B-1728B52AA6E4}">
                <adec:decorative xmlns:adec="http://schemas.microsoft.com/office/drawing/2017/decorative" val="1"/>
              </a:ext>
            </a:extLst>
          </p:cNvPr>
          <p:cNvCxnSpPr>
            <a:cxnSpLocks/>
            <a:stCxn id="20" idx="1"/>
          </p:cNvCxnSpPr>
          <p:nvPr/>
        </p:nvCxnSpPr>
        <p:spPr>
          <a:xfrm rot="10800000">
            <a:off x="1187260" y="2632828"/>
            <a:ext cx="413028" cy="702343"/>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6FAB32DA-46E5-422B-A926-FEDB197396FA}"/>
              </a:ext>
            </a:extLst>
          </p:cNvPr>
          <p:cNvSpPr txBox="1"/>
          <p:nvPr/>
        </p:nvSpPr>
        <p:spPr>
          <a:xfrm>
            <a:off x="1055658" y="3555866"/>
            <a:ext cx="6133492" cy="400110"/>
          </a:xfrm>
          <a:prstGeom prst="rect">
            <a:avLst/>
          </a:prstGeom>
          <a:noFill/>
        </p:spPr>
        <p:txBody>
          <a:bodyPr wrap="square" rtlCol="0" anchor="ctr">
            <a:spAutoFit/>
          </a:bodyPr>
          <a:lstStyle/>
          <a:p>
            <a:pPr lvl="0">
              <a:buClr>
                <a:srgbClr val="69EEF0"/>
              </a:buClr>
              <a:buSzPct val="150000"/>
              <a:defRPr/>
            </a:pPr>
            <a:r>
              <a:rPr lang="en-US" sz="2000" b="1" dirty="0">
                <a:solidFill>
                  <a:schemeClr val="accent4">
                    <a:lumMod val="60000"/>
                    <a:lumOff val="40000"/>
                  </a:schemeClr>
                </a:solidFill>
              </a:rPr>
              <a:t>Static member functions </a:t>
            </a:r>
            <a:r>
              <a:rPr lang="en-US" sz="2000" dirty="0">
                <a:solidFill>
                  <a:srgbClr val="FFFFFF"/>
                </a:solidFill>
              </a:rPr>
              <a:t>also belong to the class</a:t>
            </a:r>
          </a:p>
        </p:txBody>
      </p:sp>
      <p:sp>
        <p:nvSpPr>
          <p:cNvPr id="24" name="TextBox 23">
            <a:extLst>
              <a:ext uri="{FF2B5EF4-FFF2-40B4-BE49-F238E27FC236}">
                <a16:creationId xmlns:a16="http://schemas.microsoft.com/office/drawing/2014/main" id="{FF83E384-8263-4326-8C47-2A015CC2964D}"/>
              </a:ext>
            </a:extLst>
          </p:cNvPr>
          <p:cNvSpPr txBox="1"/>
          <p:nvPr/>
        </p:nvSpPr>
        <p:spPr>
          <a:xfrm>
            <a:off x="1570292" y="3995063"/>
            <a:ext cx="5818060" cy="369332"/>
          </a:xfrm>
          <a:prstGeom prst="rect">
            <a:avLst/>
          </a:prstGeom>
          <a:noFill/>
        </p:spPr>
        <p:txBody>
          <a:bodyPr wrap="square" rtlCol="0" anchor="ctr">
            <a:spAutoFit/>
          </a:bodyPr>
          <a:lstStyle/>
          <a:p>
            <a:pPr lvl="0">
              <a:buClr>
                <a:srgbClr val="69EEF0"/>
              </a:buClr>
              <a:buSzPct val="150000"/>
              <a:defRPr/>
            </a:pPr>
            <a:r>
              <a:rPr lang="en-US" dirty="0">
                <a:solidFill>
                  <a:srgbClr val="FFFFFF"/>
                </a:solidFill>
              </a:rPr>
              <a:t>They aren’t invoked by an object, but by the class.</a:t>
            </a:r>
          </a:p>
        </p:txBody>
      </p:sp>
      <p:pic>
        <p:nvPicPr>
          <p:cNvPr id="26" name="Graphic 25">
            <a:extLst>
              <a:ext uri="{FF2B5EF4-FFF2-40B4-BE49-F238E27FC236}">
                <a16:creationId xmlns:a16="http://schemas.microsoft.com/office/drawing/2014/main" id="{82E8A150-E8DB-4DBF-90AD-E463ED0DFAC5}"/>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46827" y="3589323"/>
            <a:ext cx="333196" cy="333196"/>
          </a:xfrm>
          <a:prstGeom prst="rect">
            <a:avLst/>
          </a:prstGeom>
        </p:spPr>
      </p:pic>
      <p:cxnSp>
        <p:nvCxnSpPr>
          <p:cNvPr id="27" name="Connector: Elbow 26">
            <a:extLst>
              <a:ext uri="{FF2B5EF4-FFF2-40B4-BE49-F238E27FC236}">
                <a16:creationId xmlns:a16="http://schemas.microsoft.com/office/drawing/2014/main" id="{03E4BCF6-4CC1-4E32-A1B2-A39E3B7A62BA}"/>
              </a:ext>
              <a:ext uri="{C183D7F6-B498-43B3-948B-1728B52AA6E4}">
                <adec:decorative xmlns:adec="http://schemas.microsoft.com/office/drawing/2017/decorative" val="1"/>
              </a:ext>
            </a:extLst>
          </p:cNvPr>
          <p:cNvCxnSpPr>
            <a:cxnSpLocks/>
            <a:stCxn id="24" idx="1"/>
          </p:cNvCxnSpPr>
          <p:nvPr/>
        </p:nvCxnSpPr>
        <p:spPr>
          <a:xfrm rot="10800000">
            <a:off x="1187280" y="4057889"/>
            <a:ext cx="383013" cy="121840"/>
          </a:xfrm>
          <a:prstGeom prst="bentConnector3">
            <a:avLst>
              <a:gd name="adj1" fmla="val 98494"/>
            </a:avLst>
          </a:prstGeom>
          <a:ln w="12700"/>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30B2E495-D9B4-43D3-BADB-9E52DECF8F96}"/>
              </a:ext>
            </a:extLst>
          </p:cNvPr>
          <p:cNvSpPr txBox="1"/>
          <p:nvPr/>
        </p:nvSpPr>
        <p:spPr>
          <a:xfrm>
            <a:off x="1570292" y="4403482"/>
            <a:ext cx="5618857" cy="646331"/>
          </a:xfrm>
          <a:prstGeom prst="rect">
            <a:avLst/>
          </a:prstGeom>
          <a:noFill/>
        </p:spPr>
        <p:txBody>
          <a:bodyPr wrap="square" rtlCol="0" anchor="ctr">
            <a:spAutoFit/>
          </a:bodyPr>
          <a:lstStyle/>
          <a:p>
            <a:pPr lvl="0">
              <a:buClr>
                <a:srgbClr val="69EEF0"/>
              </a:buClr>
              <a:buSzPct val="150000"/>
              <a:defRPr/>
            </a:pPr>
            <a:r>
              <a:rPr lang="en-US" dirty="0">
                <a:solidFill>
                  <a:srgbClr val="FFFFFF"/>
                </a:solidFill>
              </a:rPr>
              <a:t>They </a:t>
            </a:r>
            <a:r>
              <a:rPr lang="en-US" b="1" dirty="0">
                <a:solidFill>
                  <a:schemeClr val="accent4">
                    <a:lumMod val="60000"/>
                    <a:lumOff val="40000"/>
                  </a:schemeClr>
                </a:solidFill>
              </a:rPr>
              <a:t>don’t have a “</a:t>
            </a:r>
            <a:r>
              <a:rPr lang="en-US" b="1" dirty="0">
                <a:solidFill>
                  <a:schemeClr val="accent4">
                    <a:lumMod val="60000"/>
                    <a:lumOff val="40000"/>
                  </a:schemeClr>
                </a:solidFill>
                <a:latin typeface="Consolas" panose="020B0609020204030204" pitchFamily="49" charset="0"/>
              </a:rPr>
              <a:t>this</a:t>
            </a:r>
            <a:r>
              <a:rPr lang="en-US" b="1" dirty="0">
                <a:solidFill>
                  <a:schemeClr val="accent4">
                    <a:lumMod val="60000"/>
                    <a:lumOff val="40000"/>
                  </a:schemeClr>
                </a:solidFill>
              </a:rPr>
              <a:t>” pointer </a:t>
            </a:r>
            <a:r>
              <a:rPr lang="en-US" dirty="0">
                <a:solidFill>
                  <a:srgbClr val="FFFFFF"/>
                </a:solidFill>
              </a:rPr>
              <a:t>and can’t access non-static member variables.</a:t>
            </a:r>
          </a:p>
        </p:txBody>
      </p:sp>
      <p:cxnSp>
        <p:nvCxnSpPr>
          <p:cNvPr id="33" name="Connector: Elbow 32">
            <a:extLst>
              <a:ext uri="{FF2B5EF4-FFF2-40B4-BE49-F238E27FC236}">
                <a16:creationId xmlns:a16="http://schemas.microsoft.com/office/drawing/2014/main" id="{CE920A39-7E46-4E67-B957-0E95248EEE78}"/>
              </a:ext>
              <a:ext uri="{C183D7F6-B498-43B3-948B-1728B52AA6E4}">
                <adec:decorative xmlns:adec="http://schemas.microsoft.com/office/drawing/2017/decorative" val="1"/>
              </a:ext>
            </a:extLst>
          </p:cNvPr>
          <p:cNvCxnSpPr>
            <a:cxnSpLocks/>
            <a:stCxn id="32" idx="1"/>
          </p:cNvCxnSpPr>
          <p:nvPr/>
        </p:nvCxnSpPr>
        <p:spPr>
          <a:xfrm rot="10800000">
            <a:off x="1192738" y="4152250"/>
            <a:ext cx="377555" cy="574398"/>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34" name="TextBox 33">
            <a:extLst>
              <a:ext uri="{FF2B5EF4-FFF2-40B4-BE49-F238E27FC236}">
                <a16:creationId xmlns:a16="http://schemas.microsoft.com/office/drawing/2014/main" id="{686FC40B-72DB-4876-B14F-7E50B4A364A0}"/>
              </a:ext>
            </a:extLst>
          </p:cNvPr>
          <p:cNvSpPr txBox="1"/>
          <p:nvPr/>
        </p:nvSpPr>
        <p:spPr>
          <a:xfrm>
            <a:off x="1600288" y="5088899"/>
            <a:ext cx="5618857" cy="646331"/>
          </a:xfrm>
          <a:prstGeom prst="rect">
            <a:avLst/>
          </a:prstGeom>
          <a:noFill/>
        </p:spPr>
        <p:txBody>
          <a:bodyPr wrap="square" rtlCol="0" anchor="ctr">
            <a:spAutoFit/>
          </a:bodyPr>
          <a:lstStyle/>
          <a:p>
            <a:pPr lvl="0">
              <a:buClr>
                <a:srgbClr val="69EEF0"/>
              </a:buClr>
              <a:buSzPct val="150000"/>
              <a:defRPr/>
            </a:pPr>
            <a:r>
              <a:rPr lang="en-US" dirty="0">
                <a:solidFill>
                  <a:srgbClr val="FFFFFF"/>
                </a:solidFill>
              </a:rPr>
              <a:t>A good way to get functionality without instantiating the class.</a:t>
            </a:r>
          </a:p>
        </p:txBody>
      </p:sp>
      <p:cxnSp>
        <p:nvCxnSpPr>
          <p:cNvPr id="35" name="Connector: Elbow 34">
            <a:extLst>
              <a:ext uri="{FF2B5EF4-FFF2-40B4-BE49-F238E27FC236}">
                <a16:creationId xmlns:a16="http://schemas.microsoft.com/office/drawing/2014/main" id="{2B888F85-351B-4B0C-918B-253C71A19B22}"/>
              </a:ext>
              <a:ext uri="{C183D7F6-B498-43B3-948B-1728B52AA6E4}">
                <adec:decorative xmlns:adec="http://schemas.microsoft.com/office/drawing/2017/decorative" val="1"/>
              </a:ext>
            </a:extLst>
          </p:cNvPr>
          <p:cNvCxnSpPr>
            <a:cxnSpLocks/>
            <a:stCxn id="34" idx="1"/>
          </p:cNvCxnSpPr>
          <p:nvPr/>
        </p:nvCxnSpPr>
        <p:spPr>
          <a:xfrm rot="10800000">
            <a:off x="1192742" y="4709055"/>
            <a:ext cx="407547" cy="703010"/>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36" name="TextBox 35">
            <a:extLst>
              <a:ext uri="{FF2B5EF4-FFF2-40B4-BE49-F238E27FC236}">
                <a16:creationId xmlns:a16="http://schemas.microsoft.com/office/drawing/2014/main" id="{6D49DE57-E96E-4FC3-9C0B-F576B527782C}"/>
              </a:ext>
            </a:extLst>
          </p:cNvPr>
          <p:cNvSpPr txBox="1"/>
          <p:nvPr/>
        </p:nvSpPr>
        <p:spPr>
          <a:xfrm>
            <a:off x="1055658" y="5771260"/>
            <a:ext cx="6430230"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They’re just another programming tool at your disposal.</a:t>
            </a:r>
          </a:p>
        </p:txBody>
      </p:sp>
      <p:pic>
        <p:nvPicPr>
          <p:cNvPr id="37" name="Graphic 36">
            <a:extLst>
              <a:ext uri="{FF2B5EF4-FFF2-40B4-BE49-F238E27FC236}">
                <a16:creationId xmlns:a16="http://schemas.microsoft.com/office/drawing/2014/main" id="{A064EBD4-D50B-44C2-AB6A-1F20839D553C}"/>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46827" y="5804717"/>
            <a:ext cx="333196" cy="333196"/>
          </a:xfrm>
          <a:prstGeom prst="rect">
            <a:avLst/>
          </a:prstGeom>
        </p:spPr>
      </p:pic>
    </p:spTree>
    <p:custDataLst>
      <p:tags r:id="rId1"/>
    </p:custDataLst>
    <p:extLst>
      <p:ext uri="{BB962C8B-B14F-4D97-AF65-F5344CB8AC3E}">
        <p14:creationId xmlns:p14="http://schemas.microsoft.com/office/powerpoint/2010/main" val="3424605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Effect transition="in" filter="fade">
                                      <p:cBhvr>
                                        <p:cTn id="7" dur="500"/>
                                        <p:tgtEl>
                                          <p:spTgt spid="3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6"/>
                                        </p:tgtEl>
                                        <p:attrNameLst>
                                          <p:attrName>style.visibility</p:attrName>
                                        </p:attrNameLst>
                                      </p:cBhvr>
                                      <p:to>
                                        <p:strVal val="visible"/>
                                      </p:to>
                                    </p:set>
                                    <p:animEffect transition="in" filter="fade">
                                      <p:cBhvr>
                                        <p:cTn id="10"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Conclusion</a:t>
            </a:r>
          </a:p>
        </p:txBody>
      </p:sp>
      <p:pic>
        <p:nvPicPr>
          <p:cNvPr id="25" name="Content Placeholder 5">
            <a:extLst>
              <a:ext uri="{FF2B5EF4-FFF2-40B4-BE49-F238E27FC236}">
                <a16:creationId xmlns:a16="http://schemas.microsoft.com/office/drawing/2014/main" id="{2786F030-A07E-4A04-A39B-BBDA57B7207E}"/>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2590" t="14798" r="64940" b="15491"/>
          <a:stretch/>
        </p:blipFill>
        <p:spPr>
          <a:xfrm>
            <a:off x="609600" y="1600200"/>
            <a:ext cx="3657600" cy="4572000"/>
          </a:xfrm>
        </p:spPr>
      </p:pic>
      <p:sp>
        <p:nvSpPr>
          <p:cNvPr id="6" name="Rectangle 5">
            <a:extLst>
              <a:ext uri="{FF2B5EF4-FFF2-40B4-BE49-F238E27FC236}">
                <a16:creationId xmlns:a16="http://schemas.microsoft.com/office/drawing/2014/main" id="{7116F742-CC0C-4C5B-ABF9-90C3FEA8F87D}"/>
              </a:ext>
              <a:ext uri="{C183D7F6-B498-43B3-948B-1728B52AA6E4}">
                <adec:decorative xmlns:adec="http://schemas.microsoft.com/office/drawing/2017/decorative" val="1"/>
              </a:ext>
            </a:extLst>
          </p:cNvPr>
          <p:cNvSpPr>
            <a:spLocks/>
          </p:cNvSpPr>
          <p:nvPr/>
        </p:nvSpPr>
        <p:spPr>
          <a:xfrm>
            <a:off x="4620706" y="1600200"/>
            <a:ext cx="6961696"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a:ea typeface="+mn-ea"/>
                <a:cs typeface="+mn-cs"/>
              </a:rPr>
              <a:t>Placeholder for the instructor’s welcome message. Video team, please insert the instructor’s video here.</a:t>
            </a:r>
          </a:p>
        </p:txBody>
      </p:sp>
    </p:spTree>
    <p:custDataLst>
      <p:tags r:id="rId1"/>
    </p:custDataLst>
    <p:extLst>
      <p:ext uri="{BB962C8B-B14F-4D97-AF65-F5344CB8AC3E}">
        <p14:creationId xmlns:p14="http://schemas.microsoft.com/office/powerpoint/2010/main" val="148847151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F47F-9C2F-2843-B6C2-7673DF1D772B}"/>
              </a:ext>
            </a:extLst>
          </p:cNvPr>
          <p:cNvSpPr>
            <a:spLocks noGrp="1"/>
          </p:cNvSpPr>
          <p:nvPr>
            <p:ph type="title"/>
          </p:nvPr>
        </p:nvSpPr>
        <p:spPr/>
        <p:txBody>
          <a:bodyPr/>
          <a:lstStyle/>
          <a:p>
            <a:r>
              <a:rPr lang="en-US" dirty="0"/>
              <a:t>Thank you for watching.</a:t>
            </a:r>
          </a:p>
        </p:txBody>
      </p:sp>
    </p:spTree>
    <p:custDataLst>
      <p:tags r:id="rId1"/>
    </p:custDataLst>
    <p:extLst>
      <p:ext uri="{BB962C8B-B14F-4D97-AF65-F5344CB8AC3E}">
        <p14:creationId xmlns:p14="http://schemas.microsoft.com/office/powerpoint/2010/main" val="20479242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Welcome!</a:t>
            </a:r>
          </a:p>
        </p:txBody>
      </p:sp>
      <p:pic>
        <p:nvPicPr>
          <p:cNvPr id="25" name="Content Placeholder 5">
            <a:extLst>
              <a:ext uri="{FF2B5EF4-FFF2-40B4-BE49-F238E27FC236}">
                <a16:creationId xmlns:a16="http://schemas.microsoft.com/office/drawing/2014/main" id="{2786F030-A07E-4A04-A39B-BBDA57B7207E}"/>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2590" t="14798" r="64940" b="15491"/>
          <a:stretch/>
        </p:blipFill>
        <p:spPr>
          <a:xfrm>
            <a:off x="609600" y="1600200"/>
            <a:ext cx="3657600" cy="4572000"/>
          </a:xfrm>
        </p:spPr>
      </p:pic>
      <p:sp>
        <p:nvSpPr>
          <p:cNvPr id="6" name="Rectangle 5">
            <a:extLst>
              <a:ext uri="{FF2B5EF4-FFF2-40B4-BE49-F238E27FC236}">
                <a16:creationId xmlns:a16="http://schemas.microsoft.com/office/drawing/2014/main" id="{7116F742-CC0C-4C5B-ABF9-90C3FEA8F87D}"/>
              </a:ext>
              <a:ext uri="{C183D7F6-B498-43B3-948B-1728B52AA6E4}">
                <adec:decorative xmlns:adec="http://schemas.microsoft.com/office/drawing/2017/decorative" val="1"/>
              </a:ext>
            </a:extLst>
          </p:cNvPr>
          <p:cNvSpPr>
            <a:spLocks/>
          </p:cNvSpPr>
          <p:nvPr/>
        </p:nvSpPr>
        <p:spPr>
          <a:xfrm>
            <a:off x="4620706" y="1600200"/>
            <a:ext cx="6961696"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a:ea typeface="+mn-ea"/>
                <a:cs typeface="+mn-cs"/>
              </a:rPr>
              <a:t>Placeholder for the instructor’s welcome message. Video team, please insert the instructor’s video here.</a:t>
            </a:r>
          </a:p>
        </p:txBody>
      </p:sp>
    </p:spTree>
    <p:custDataLst>
      <p:tags r:id="rId1"/>
    </p:custDataLst>
    <p:extLst>
      <p:ext uri="{BB962C8B-B14F-4D97-AF65-F5344CB8AC3E}">
        <p14:creationId xmlns:p14="http://schemas.microsoft.com/office/powerpoint/2010/main" val="208482191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latin typeface="Consolas" panose="020B0609020204030204" pitchFamily="49" charset="0"/>
              </a:rPr>
              <a:t>static</a:t>
            </a:r>
            <a:r>
              <a:rPr lang="en-US" sz="3600" dirty="0">
                <a:solidFill>
                  <a:schemeClr val="bg1"/>
                </a:solidFill>
              </a:rPr>
              <a:t> Is a Modifier for Variables and Functions</a:t>
            </a:r>
          </a:p>
        </p:txBody>
      </p:sp>
      <p:pic>
        <p:nvPicPr>
          <p:cNvPr id="12" name="Graphic 11">
            <a:extLst>
              <a:ext uri="{FF2B5EF4-FFF2-40B4-BE49-F238E27FC236}">
                <a16:creationId xmlns:a16="http://schemas.microsoft.com/office/drawing/2014/main" id="{0CAA3B9A-BF28-418F-9E97-388B5F64A46A}"/>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09600" y="4512927"/>
            <a:ext cx="333196" cy="333196"/>
          </a:xfrm>
          <a:prstGeom prst="rect">
            <a:avLst/>
          </a:prstGeom>
        </p:spPr>
      </p:pic>
      <p:pic>
        <p:nvPicPr>
          <p:cNvPr id="13" name="Graphic 12">
            <a:extLst>
              <a:ext uri="{FF2B5EF4-FFF2-40B4-BE49-F238E27FC236}">
                <a16:creationId xmlns:a16="http://schemas.microsoft.com/office/drawing/2014/main" id="{ADB72734-2FE3-4EB3-A3E1-D7A930CC264D}"/>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09600" y="2846904"/>
            <a:ext cx="333196" cy="333196"/>
          </a:xfrm>
          <a:prstGeom prst="rect">
            <a:avLst/>
          </a:prstGeom>
        </p:spPr>
      </p:pic>
      <p:sp>
        <p:nvSpPr>
          <p:cNvPr id="10" name="TextBox 9">
            <a:extLst>
              <a:ext uri="{FF2B5EF4-FFF2-40B4-BE49-F238E27FC236}">
                <a16:creationId xmlns:a16="http://schemas.microsoft.com/office/drawing/2014/main" id="{D500D16E-51A0-4ED5-AC0A-273E659C880B}"/>
              </a:ext>
            </a:extLst>
          </p:cNvPr>
          <p:cNvSpPr txBox="1">
            <a:spLocks/>
          </p:cNvSpPr>
          <p:nvPr/>
        </p:nvSpPr>
        <p:spPr>
          <a:xfrm>
            <a:off x="1018431" y="2413337"/>
            <a:ext cx="4440939" cy="1200329"/>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We can use additional keywords to assign properties to variables.</a:t>
            </a:r>
          </a:p>
        </p:txBody>
      </p:sp>
      <p:sp>
        <p:nvSpPr>
          <p:cNvPr id="11" name="TextBox 10">
            <a:extLst>
              <a:ext uri="{FF2B5EF4-FFF2-40B4-BE49-F238E27FC236}">
                <a16:creationId xmlns:a16="http://schemas.microsoft.com/office/drawing/2014/main" id="{D257F077-853D-4058-81BF-C1A7491D05F1}"/>
              </a:ext>
            </a:extLst>
          </p:cNvPr>
          <p:cNvSpPr txBox="1">
            <a:spLocks/>
          </p:cNvSpPr>
          <p:nvPr/>
        </p:nvSpPr>
        <p:spPr>
          <a:xfrm>
            <a:off x="1018431" y="4079361"/>
            <a:ext cx="4440939" cy="1200329"/>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One of those is static, and goes in front of the declaration of a variable or function.</a:t>
            </a:r>
          </a:p>
        </p:txBody>
      </p:sp>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5623965" y="1600200"/>
            <a:ext cx="100182" cy="4572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1" name="Rectangle 20">
            <a:extLst>
              <a:ext uri="{FF2B5EF4-FFF2-40B4-BE49-F238E27FC236}">
                <a16:creationId xmlns:a16="http://schemas.microsoft.com/office/drawing/2014/main" id="{1655D2D1-DB14-4CE7-B22F-3F4EE2C3A7F8}"/>
              </a:ext>
            </a:extLst>
          </p:cNvPr>
          <p:cNvSpPr/>
          <p:nvPr/>
        </p:nvSpPr>
        <p:spPr>
          <a:xfrm>
            <a:off x="5724144" y="1600200"/>
            <a:ext cx="5858256" cy="45720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Example</a:t>
            </a:r>
          </a:p>
          <a:p>
            <a:pPr defTabSz="460375"/>
            <a:r>
              <a:rPr lang="en-US" dirty="0">
                <a:solidFill>
                  <a:srgbClr val="000000"/>
                </a:solidFill>
                <a:latin typeface="Consolas" panose="020B0609020204030204" pitchFamily="49" charset="0"/>
              </a:rPr>
              <a:t>{</a:t>
            </a:r>
          </a:p>
          <a:p>
            <a:pPr defTabSz="460375"/>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number;</a:t>
            </a:r>
          </a:p>
          <a:p>
            <a:pPr defTabSz="460375"/>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float</a:t>
            </a:r>
            <a:r>
              <a:rPr lang="en-US" dirty="0">
                <a:solidFill>
                  <a:srgbClr val="000000"/>
                </a:solidFill>
                <a:latin typeface="Consolas" panose="020B0609020204030204" pitchFamily="49" charset="0"/>
              </a:rPr>
              <a:t> price;</a:t>
            </a:r>
          </a:p>
          <a:p>
            <a:pPr defTabSz="460375"/>
            <a:r>
              <a:rPr lang="en-US" dirty="0">
                <a:solidFill>
                  <a:srgbClr val="0000FF"/>
                </a:solidFill>
                <a:latin typeface="Consolas" panose="020B0609020204030204" pitchFamily="49" charset="0"/>
              </a:rPr>
              <a:t>	int </a:t>
            </a:r>
            <a:r>
              <a:rPr lang="en-US" dirty="0" err="1">
                <a:solidFill>
                  <a:srgbClr val="000000"/>
                </a:solidFill>
                <a:latin typeface="Consolas" panose="020B0609020204030204" pitchFamily="49" charset="0"/>
              </a:rPr>
              <a:t>nonStaticNumber</a:t>
            </a:r>
            <a:r>
              <a:rPr lang="en-US" dirty="0">
                <a:solidFill>
                  <a:srgbClr val="000000"/>
                </a:solidFill>
                <a:latin typeface="Consolas" panose="020B0609020204030204" pitchFamily="49" charset="0"/>
              </a:rPr>
              <a:t>;</a:t>
            </a:r>
          </a:p>
          <a:p>
            <a:pPr defTabSz="460375"/>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a:t>
            </a:r>
          </a:p>
          <a:p>
            <a:pPr defTabSz="460375"/>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60375"/>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 </a:t>
            </a:r>
            <a:r>
              <a:rPr lang="en-US" dirty="0">
                <a:solidFill>
                  <a:srgbClr val="000000"/>
                </a:solidFill>
                <a:latin typeface="Consolas" panose="020B0609020204030204" pitchFamily="49" charset="0"/>
              </a:rPr>
              <a:t>Bar();</a:t>
            </a:r>
          </a:p>
          <a:p>
            <a:pPr defTabSz="460375"/>
            <a:r>
              <a:rPr lang="en-US" dirty="0">
                <a:solidFill>
                  <a:srgbClr val="000000"/>
                </a:solidFill>
                <a:latin typeface="Consolas" panose="020B0609020204030204" pitchFamily="49" charset="0"/>
              </a:rPr>
              <a:t>};</a:t>
            </a:r>
          </a:p>
          <a:p>
            <a:pPr defTabSz="460375"/>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Example</a:t>
            </a:r>
            <a:r>
              <a:rPr lang="en-US" dirty="0">
                <a:solidFill>
                  <a:srgbClr val="000000"/>
                </a:solidFill>
                <a:latin typeface="Consolas" panose="020B0609020204030204" pitchFamily="49" charset="0"/>
              </a:rPr>
              <a:t>::Foo()</a:t>
            </a:r>
          </a:p>
          <a:p>
            <a:pPr defTabSz="460375"/>
            <a:r>
              <a:rPr lang="en-US" dirty="0">
                <a:solidFill>
                  <a:srgbClr val="000000"/>
                </a:solidFill>
                <a:latin typeface="Consolas" panose="020B0609020204030204" pitchFamily="49" charset="0"/>
              </a:rPr>
              <a:t>{</a:t>
            </a:r>
          </a:p>
          <a:p>
            <a:pPr defTabSz="460375"/>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count = 0;</a:t>
            </a:r>
          </a:p>
          <a:p>
            <a:pPr defTabSz="460375"/>
            <a:r>
              <a:rPr lang="en-US" dirty="0">
                <a:solidFill>
                  <a:srgbClr val="000000"/>
                </a:solidFill>
                <a:latin typeface="Consolas" panose="020B0609020204030204" pitchFamily="49" charset="0"/>
              </a:rPr>
              <a:t>}</a:t>
            </a:r>
            <a:endParaRPr lang="en-US" dirty="0"/>
          </a:p>
        </p:txBody>
      </p:sp>
      <p:sp>
        <p:nvSpPr>
          <p:cNvPr id="17" name="Freeform: Shape 16">
            <a:extLst>
              <a:ext uri="{FF2B5EF4-FFF2-40B4-BE49-F238E27FC236}">
                <a16:creationId xmlns:a16="http://schemas.microsoft.com/office/drawing/2014/main" id="{A6C4636C-6C86-4955-9A7C-20F3CDCB6D43}"/>
              </a:ext>
            </a:extLst>
          </p:cNvPr>
          <p:cNvSpPr/>
          <p:nvPr/>
        </p:nvSpPr>
        <p:spPr>
          <a:xfrm>
            <a:off x="9028940" y="2573802"/>
            <a:ext cx="265176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b="1" dirty="0">
                <a:solidFill>
                  <a:srgbClr val="000000"/>
                </a:solidFill>
                <a:cs typeface="Calibri" panose="020F0502020204030204" pitchFamily="34" charset="0"/>
              </a:rPr>
              <a:t>Question:</a:t>
            </a:r>
            <a:r>
              <a:rPr lang="en-US" dirty="0">
                <a:solidFill>
                  <a:srgbClr val="000000"/>
                </a:solidFill>
                <a:cs typeface="Calibri" panose="020F0502020204030204" pitchFamily="34" charset="0"/>
              </a:rPr>
              <a:t> </a:t>
            </a:r>
          </a:p>
          <a:p>
            <a:pPr lvl="0">
              <a:defRPr/>
            </a:pPr>
            <a:r>
              <a:rPr lang="en-US" dirty="0">
                <a:solidFill>
                  <a:srgbClr val="000000"/>
                </a:solidFill>
                <a:cs typeface="Calibri" panose="020F0502020204030204" pitchFamily="34" charset="0"/>
              </a:rPr>
              <a:t>“So…what does this actually do?”</a:t>
            </a:r>
            <a:endParaRPr lang="en-US" b="1" dirty="0">
              <a:solidFill>
                <a:srgbClr val="000000"/>
              </a:solidFill>
              <a:cs typeface="Calibri" panose="020F0502020204030204" pitchFamily="34" charset="0"/>
            </a:endParaRPr>
          </a:p>
        </p:txBody>
      </p:sp>
      <p:sp>
        <p:nvSpPr>
          <p:cNvPr id="23" name="Freeform: Shape 22">
            <a:extLst>
              <a:ext uri="{FF2B5EF4-FFF2-40B4-BE49-F238E27FC236}">
                <a16:creationId xmlns:a16="http://schemas.microsoft.com/office/drawing/2014/main" id="{8F3D0D65-596D-4C2A-85F2-84DB1F071321}"/>
              </a:ext>
            </a:extLst>
          </p:cNvPr>
          <p:cNvSpPr/>
          <p:nvPr/>
        </p:nvSpPr>
        <p:spPr>
          <a:xfrm>
            <a:off x="9028940" y="4090970"/>
            <a:ext cx="265176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b="1" dirty="0">
                <a:solidFill>
                  <a:srgbClr val="000000"/>
                </a:solidFill>
                <a:cs typeface="Calibri" panose="020F0502020204030204" pitchFamily="34" charset="0"/>
              </a:rPr>
              <a:t>Answer:</a:t>
            </a:r>
            <a:r>
              <a:rPr lang="en-US" dirty="0">
                <a:solidFill>
                  <a:srgbClr val="000000"/>
                </a:solidFill>
                <a:cs typeface="Calibri" panose="020F0502020204030204" pitchFamily="34" charset="0"/>
              </a:rPr>
              <a:t> </a:t>
            </a:r>
          </a:p>
          <a:p>
            <a:pPr lvl="0">
              <a:defRPr/>
            </a:pPr>
            <a:r>
              <a:rPr lang="en-US" dirty="0">
                <a:solidFill>
                  <a:srgbClr val="000000"/>
                </a:solidFill>
                <a:cs typeface="Calibri" panose="020F0502020204030204" pitchFamily="34" charset="0"/>
              </a:rPr>
              <a:t>Something slightly different in all 3 cases!</a:t>
            </a:r>
            <a:endParaRPr lang="en-US" b="1" dirty="0">
              <a:solidFill>
                <a:srgbClr val="000000"/>
              </a:solidFill>
              <a:cs typeface="Calibri" panose="020F0502020204030204" pitchFamily="34" charset="0"/>
            </a:endParaRPr>
          </a:p>
        </p:txBody>
      </p:sp>
    </p:spTree>
    <p:custDataLst>
      <p:tags r:id="rId1"/>
    </p:custDataLst>
    <p:extLst>
      <p:ext uri="{BB962C8B-B14F-4D97-AF65-F5344CB8AC3E}">
        <p14:creationId xmlns:p14="http://schemas.microsoft.com/office/powerpoint/2010/main" val="1292485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fade">
                                      <p:cBhvr>
                                        <p:cTn id="12"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2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Static Local Variables</a:t>
            </a:r>
          </a:p>
        </p:txBody>
      </p:sp>
      <p:sp>
        <p:nvSpPr>
          <p:cNvPr id="21" name="Rectangle 20">
            <a:extLst>
              <a:ext uri="{FF2B5EF4-FFF2-40B4-BE49-F238E27FC236}">
                <a16:creationId xmlns:a16="http://schemas.microsoft.com/office/drawing/2014/main" id="{1655D2D1-DB14-4CE7-B22F-3F4EE2C3A7F8}"/>
              </a:ext>
            </a:extLst>
          </p:cNvPr>
          <p:cNvSpPr/>
          <p:nvPr/>
        </p:nvSpPr>
        <p:spPr>
          <a:xfrm>
            <a:off x="711047" y="3598399"/>
            <a:ext cx="5970169" cy="2842885"/>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60375"/>
            <a:r>
              <a:rPr lang="en-US" dirty="0">
                <a:solidFill>
                  <a:srgbClr val="000000"/>
                </a:solidFill>
                <a:latin typeface="Consolas" panose="020B0609020204030204" pitchFamily="49" charset="0"/>
              </a:rPr>
              <a:t>{</a:t>
            </a:r>
          </a:p>
          <a:p>
            <a:pPr defTabSz="460375"/>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callCount</a:t>
            </a:r>
            <a:r>
              <a:rPr lang="en-US" dirty="0">
                <a:solidFill>
                  <a:srgbClr val="000000"/>
                </a:solidFill>
                <a:latin typeface="Consolas" panose="020B0609020204030204" pitchFamily="49" charset="0"/>
              </a:rPr>
              <a:t> = 0;</a:t>
            </a:r>
          </a:p>
          <a:p>
            <a:pPr defTabSz="460375"/>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callCount</a:t>
            </a:r>
            <a:r>
              <a:rPr lang="en-US" dirty="0">
                <a:solidFill>
                  <a:srgbClr val="000000"/>
                </a:solidFill>
                <a:latin typeface="Consolas" panose="020B0609020204030204" pitchFamily="49" charset="0"/>
              </a:rPr>
              <a:t>++;</a:t>
            </a:r>
          </a:p>
          <a:p>
            <a:pPr defTabSz="460375"/>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"Function called "</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callCount</a:t>
            </a:r>
            <a:r>
              <a:rPr lang="en-US" dirty="0">
                <a:solidFill>
                  <a:srgbClr val="000000"/>
                </a:solidFill>
                <a:latin typeface="Consolas" panose="020B0609020204030204" pitchFamily="49" charset="0"/>
              </a:rPr>
              <a:t>;</a:t>
            </a:r>
          </a:p>
          <a:p>
            <a:pPr defTabSz="460375"/>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a:solidFill>
                  <a:srgbClr val="A31515"/>
                </a:solidFill>
                <a:latin typeface="Consolas" panose="020B0609020204030204" pitchFamily="49" charset="0"/>
              </a:rPr>
              <a:t>" times."</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endl</a:t>
            </a:r>
            <a:r>
              <a:rPr lang="en-US" dirty="0">
                <a:solidFill>
                  <a:srgbClr val="000000"/>
                </a:solidFill>
                <a:latin typeface="Consolas" panose="020B0609020204030204" pitchFamily="49" charset="0"/>
              </a:rPr>
              <a:t>;</a:t>
            </a:r>
          </a:p>
          <a:p>
            <a:pPr defTabSz="460375"/>
            <a:r>
              <a:rPr lang="en-US" dirty="0">
                <a:solidFill>
                  <a:srgbClr val="000000"/>
                </a:solidFill>
                <a:latin typeface="Consolas" panose="020B0609020204030204" pitchFamily="49" charset="0"/>
              </a:rPr>
              <a:t>}</a:t>
            </a:r>
          </a:p>
        </p:txBody>
      </p:sp>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610869" y="3598399"/>
            <a:ext cx="100182" cy="2842885"/>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7" name="TextBox 16">
            <a:extLst>
              <a:ext uri="{FF2B5EF4-FFF2-40B4-BE49-F238E27FC236}">
                <a16:creationId xmlns:a16="http://schemas.microsoft.com/office/drawing/2014/main" id="{46DAEB9A-38BE-4BEB-99AE-CD2B780CE5F2}"/>
              </a:ext>
            </a:extLst>
          </p:cNvPr>
          <p:cNvSpPr txBox="1">
            <a:spLocks/>
          </p:cNvSpPr>
          <p:nvPr/>
        </p:nvSpPr>
        <p:spPr>
          <a:xfrm>
            <a:off x="1021479" y="1510072"/>
            <a:ext cx="5208633" cy="707886"/>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000" b="0" i="0" u="none" strike="noStrike" kern="1200" cap="none" spc="0" normalizeH="0" baseline="0" noProof="0" dirty="0">
                <a:ln>
                  <a:noFill/>
                </a:ln>
                <a:solidFill>
                  <a:srgbClr val="FFFFFF"/>
                </a:solidFill>
                <a:effectLst/>
                <a:uLnTx/>
                <a:uFillTx/>
                <a:latin typeface="Arial" panose="020B0604020202020204"/>
                <a:ea typeface="+mn-ea"/>
                <a:cs typeface="+mn-cs"/>
              </a:rPr>
              <a:t>Static variables are stored in memory differently than local variables.</a:t>
            </a:r>
          </a:p>
        </p:txBody>
      </p:sp>
      <p:pic>
        <p:nvPicPr>
          <p:cNvPr id="23" name="Graphic 22">
            <a:extLst>
              <a:ext uri="{FF2B5EF4-FFF2-40B4-BE49-F238E27FC236}">
                <a16:creationId xmlns:a16="http://schemas.microsoft.com/office/drawing/2014/main" id="{AC2AD2C8-3F7B-4FA5-A123-7AA46786052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1697417"/>
            <a:ext cx="333196" cy="333196"/>
          </a:xfrm>
          <a:prstGeom prst="rect">
            <a:avLst/>
          </a:prstGeom>
        </p:spPr>
      </p:pic>
      <p:sp>
        <p:nvSpPr>
          <p:cNvPr id="24" name="TextBox 23">
            <a:extLst>
              <a:ext uri="{FF2B5EF4-FFF2-40B4-BE49-F238E27FC236}">
                <a16:creationId xmlns:a16="http://schemas.microsoft.com/office/drawing/2014/main" id="{4402E882-6A12-40D0-8A5F-F50C20F7DF79}"/>
              </a:ext>
            </a:extLst>
          </p:cNvPr>
          <p:cNvSpPr txBox="1">
            <a:spLocks/>
          </p:cNvSpPr>
          <p:nvPr/>
        </p:nvSpPr>
        <p:spPr>
          <a:xfrm>
            <a:off x="6934198" y="1510072"/>
            <a:ext cx="466344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Normal local variables will “fall out of scope” when the function ends.</a:t>
            </a:r>
          </a:p>
        </p:txBody>
      </p:sp>
      <p:pic>
        <p:nvPicPr>
          <p:cNvPr id="25" name="Graphic 24">
            <a:extLst>
              <a:ext uri="{FF2B5EF4-FFF2-40B4-BE49-F238E27FC236}">
                <a16:creationId xmlns:a16="http://schemas.microsoft.com/office/drawing/2014/main" id="{DABD1104-1BA3-4F1F-AE8D-411DBAB5483F}"/>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525368" y="1697417"/>
            <a:ext cx="333196" cy="333196"/>
          </a:xfrm>
          <a:prstGeom prst="rect">
            <a:avLst/>
          </a:prstGeom>
        </p:spPr>
      </p:pic>
      <p:sp>
        <p:nvSpPr>
          <p:cNvPr id="26" name="TextBox 25">
            <a:extLst>
              <a:ext uri="{FF2B5EF4-FFF2-40B4-BE49-F238E27FC236}">
                <a16:creationId xmlns:a16="http://schemas.microsoft.com/office/drawing/2014/main" id="{C699F607-21E5-4787-86BC-F4C5ECE0279C}"/>
              </a:ext>
            </a:extLst>
          </p:cNvPr>
          <p:cNvSpPr txBox="1"/>
          <p:nvPr/>
        </p:nvSpPr>
        <p:spPr>
          <a:xfrm>
            <a:off x="1021478" y="2554236"/>
            <a:ext cx="530352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Static variables are initialized </a:t>
            </a:r>
            <a:r>
              <a:rPr lang="en-US" sz="2000" b="1" dirty="0">
                <a:solidFill>
                  <a:srgbClr val="FFFFFF"/>
                </a:solidFill>
              </a:rPr>
              <a:t>once</a:t>
            </a:r>
            <a:r>
              <a:rPr lang="en-US" sz="2000" dirty="0">
                <a:solidFill>
                  <a:srgbClr val="FFFFFF"/>
                </a:solidFill>
              </a:rPr>
              <a:t>, and then stay in memory for the rest of our program.</a:t>
            </a:r>
          </a:p>
        </p:txBody>
      </p:sp>
      <p:pic>
        <p:nvPicPr>
          <p:cNvPr id="27" name="Graphic 26">
            <a:extLst>
              <a:ext uri="{FF2B5EF4-FFF2-40B4-BE49-F238E27FC236}">
                <a16:creationId xmlns:a16="http://schemas.microsoft.com/office/drawing/2014/main" id="{ECE50F84-9021-4FFE-A7F7-6DD40A7E18F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2741581"/>
            <a:ext cx="333196" cy="333196"/>
          </a:xfrm>
          <a:prstGeom prst="rect">
            <a:avLst/>
          </a:prstGeom>
        </p:spPr>
      </p:pic>
      <p:sp>
        <p:nvSpPr>
          <p:cNvPr id="28" name="TextBox 27">
            <a:extLst>
              <a:ext uri="{FF2B5EF4-FFF2-40B4-BE49-F238E27FC236}">
                <a16:creationId xmlns:a16="http://schemas.microsoft.com/office/drawing/2014/main" id="{B191A6D2-EEE2-4672-A391-4A36EA77486C}"/>
              </a:ext>
            </a:extLst>
          </p:cNvPr>
          <p:cNvSpPr txBox="1">
            <a:spLocks/>
          </p:cNvSpPr>
          <p:nvPr/>
        </p:nvSpPr>
        <p:spPr>
          <a:xfrm>
            <a:off x="6934198" y="2400347"/>
            <a:ext cx="4663440" cy="1015663"/>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If the function is called again, the variable retains its value from previous function calls.</a:t>
            </a:r>
          </a:p>
        </p:txBody>
      </p:sp>
      <p:pic>
        <p:nvPicPr>
          <p:cNvPr id="29" name="Graphic 28">
            <a:extLst>
              <a:ext uri="{FF2B5EF4-FFF2-40B4-BE49-F238E27FC236}">
                <a16:creationId xmlns:a16="http://schemas.microsoft.com/office/drawing/2014/main" id="{92C2F2C0-A729-47BE-95F6-7B2AAD17898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525368" y="2741581"/>
            <a:ext cx="333196" cy="333196"/>
          </a:xfrm>
          <a:prstGeom prst="rect">
            <a:avLst/>
          </a:prstGeom>
        </p:spPr>
      </p:pic>
      <p:sp>
        <p:nvSpPr>
          <p:cNvPr id="18" name="Rectangle 17">
            <a:extLst>
              <a:ext uri="{FF2B5EF4-FFF2-40B4-BE49-F238E27FC236}">
                <a16:creationId xmlns:a16="http://schemas.microsoft.com/office/drawing/2014/main" id="{7FAC17CA-C7F3-42C9-BBF1-D85BEC9CDA8F}"/>
              </a:ext>
            </a:extLst>
          </p:cNvPr>
          <p:cNvSpPr/>
          <p:nvPr/>
        </p:nvSpPr>
        <p:spPr>
          <a:xfrm>
            <a:off x="6934198" y="3598400"/>
            <a:ext cx="4646933" cy="765863"/>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nn-NO" dirty="0">
                <a:solidFill>
                  <a:srgbClr val="0000FF"/>
                </a:solidFill>
                <a:latin typeface="Consolas" panose="020B0609020204030204" pitchFamily="49" charset="0"/>
              </a:rPr>
              <a:t>for</a:t>
            </a:r>
            <a:r>
              <a:rPr lang="nn-NO" dirty="0">
                <a:solidFill>
                  <a:srgbClr val="000000"/>
                </a:solidFill>
                <a:latin typeface="Consolas" panose="020B0609020204030204" pitchFamily="49" charset="0"/>
              </a:rPr>
              <a:t> (</a:t>
            </a:r>
            <a:r>
              <a:rPr lang="nn-NO" dirty="0">
                <a:solidFill>
                  <a:srgbClr val="0000FF"/>
                </a:solidFill>
                <a:latin typeface="Consolas" panose="020B0609020204030204" pitchFamily="49" charset="0"/>
              </a:rPr>
              <a:t>int</a:t>
            </a:r>
            <a:r>
              <a:rPr lang="nn-NO" dirty="0">
                <a:solidFill>
                  <a:srgbClr val="000000"/>
                </a:solidFill>
                <a:latin typeface="Consolas" panose="020B0609020204030204" pitchFamily="49" charset="0"/>
              </a:rPr>
              <a:t> i = 0; i &lt; 5; i++)</a:t>
            </a:r>
          </a:p>
          <a:p>
            <a:pPr defTabSz="460375"/>
            <a:r>
              <a:rPr lang="en-US" dirty="0">
                <a:solidFill>
                  <a:srgbClr val="000000"/>
                </a:solidFill>
                <a:latin typeface="Consolas" panose="020B0609020204030204" pitchFamily="49" charset="0"/>
              </a:rPr>
              <a:t>	Foo();</a:t>
            </a:r>
            <a:endParaRPr lang="en-US" dirty="0"/>
          </a:p>
        </p:txBody>
      </p:sp>
      <p:sp>
        <p:nvSpPr>
          <p:cNvPr id="19" name="Rectangle 18">
            <a:extLst>
              <a:ext uri="{FF2B5EF4-FFF2-40B4-BE49-F238E27FC236}">
                <a16:creationId xmlns:a16="http://schemas.microsoft.com/office/drawing/2014/main" id="{B09255A7-C4E1-4A8A-8F37-1674A09C9851}"/>
              </a:ext>
              <a:ext uri="{C183D7F6-B498-43B3-948B-1728B52AA6E4}">
                <adec:decorative xmlns:adec="http://schemas.microsoft.com/office/drawing/2017/decorative" val="1"/>
              </a:ext>
            </a:extLst>
          </p:cNvPr>
          <p:cNvSpPr>
            <a:spLocks/>
          </p:cNvSpPr>
          <p:nvPr/>
        </p:nvSpPr>
        <p:spPr>
          <a:xfrm>
            <a:off x="6858564" y="3598400"/>
            <a:ext cx="100182" cy="76586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20" name="Picture 19" descr="Screenshot of the execution of the for loop. It reads: Function called 1 times. Function called 2 times. Function called 3 times. Function called 4 times. Function called 5 times. Press any key to continue...">
            <a:extLst>
              <a:ext uri="{FF2B5EF4-FFF2-40B4-BE49-F238E27FC236}">
                <a16:creationId xmlns:a16="http://schemas.microsoft.com/office/drawing/2014/main" id="{ED1E6AFD-9299-4662-8EAD-2D1695E30B4A}"/>
              </a:ext>
            </a:extLst>
          </p:cNvPr>
          <p:cNvPicPr>
            <a:picLocks noChangeAspect="1"/>
          </p:cNvPicPr>
          <p:nvPr/>
        </p:nvPicPr>
        <p:blipFill rotWithShape="1">
          <a:blip r:embed="rId6"/>
          <a:srcRect t="1322"/>
          <a:stretch/>
        </p:blipFill>
        <p:spPr>
          <a:xfrm>
            <a:off x="6858564" y="4508975"/>
            <a:ext cx="4722567" cy="1932310"/>
          </a:xfrm>
          <a:prstGeom prst="rect">
            <a:avLst/>
          </a:prstGeom>
          <a:solidFill>
            <a:schemeClr val="bg1"/>
          </a:solidFill>
          <a:ln>
            <a:solidFill>
              <a:schemeClr val="accent4"/>
            </a:solidFill>
          </a:ln>
        </p:spPr>
      </p:pic>
    </p:spTree>
    <p:custDataLst>
      <p:tags r:id="rId1"/>
    </p:custDataLst>
    <p:extLst>
      <p:ext uri="{BB962C8B-B14F-4D97-AF65-F5344CB8AC3E}">
        <p14:creationId xmlns:p14="http://schemas.microsoft.com/office/powerpoint/2010/main" val="1877859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fade">
                                      <p:cBhvr>
                                        <p:cTn id="26" dur="500"/>
                                        <p:tgtEl>
                                          <p:spTgt spid="2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19"/>
                                        </p:tgtEl>
                                        <p:attrNameLst>
                                          <p:attrName>style.visibility</p:attrName>
                                        </p:attrNameLst>
                                      </p:cBhvr>
                                      <p:to>
                                        <p:strVal val="visible"/>
                                      </p:to>
                                    </p:set>
                                    <p:animEffect transition="in" filter="fade">
                                      <p:cBhvr>
                                        <p:cTn id="39" dur="500"/>
                                        <p:tgtEl>
                                          <p:spTgt spid="19"/>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8"/>
                                        </p:tgtEl>
                                        <p:attrNameLst>
                                          <p:attrName>style.visibility</p:attrName>
                                        </p:attrNameLst>
                                      </p:cBhvr>
                                      <p:to>
                                        <p:strVal val="visible"/>
                                      </p:to>
                                    </p:set>
                                    <p:animEffect transition="in" filter="fade">
                                      <p:cBhvr>
                                        <p:cTn id="42" dur="500"/>
                                        <p:tgtEl>
                                          <p:spTgt spid="18"/>
                                        </p:tgtEl>
                                      </p:cBhvr>
                                    </p:animEffect>
                                  </p:childTnLst>
                                </p:cTn>
                              </p:par>
                              <p:par>
                                <p:cTn id="43" presetID="10" presetClass="entr" presetSubtype="0"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Effect transition="in" filter="fade">
                                      <p:cBhvr>
                                        <p:cTn id="45"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4" grpId="0"/>
      <p:bldP spid="26" grpId="0"/>
      <p:bldP spid="28" grpId="0"/>
      <p:bldP spid="18" grpId="0" animBg="1"/>
      <p:bldP spid="19"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Static Member Variables</a:t>
            </a:r>
          </a:p>
        </p:txBody>
      </p:sp>
      <p:sp>
        <p:nvSpPr>
          <p:cNvPr id="16" name="TextBox 15">
            <a:extLst>
              <a:ext uri="{FF2B5EF4-FFF2-40B4-BE49-F238E27FC236}">
                <a16:creationId xmlns:a16="http://schemas.microsoft.com/office/drawing/2014/main" id="{622C03CC-5863-46E5-B39E-6E813465C043}"/>
              </a:ext>
            </a:extLst>
          </p:cNvPr>
          <p:cNvSpPr txBox="1"/>
          <p:nvPr/>
        </p:nvSpPr>
        <p:spPr>
          <a:xfrm>
            <a:off x="1021479" y="1600200"/>
            <a:ext cx="6309360"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Normally, each instance of a class has its own copy of member variables.</a:t>
            </a:r>
          </a:p>
        </p:txBody>
      </p:sp>
      <p:pic>
        <p:nvPicPr>
          <p:cNvPr id="18" name="Graphic 17">
            <a:extLst>
              <a:ext uri="{FF2B5EF4-FFF2-40B4-BE49-F238E27FC236}">
                <a16:creationId xmlns:a16="http://schemas.microsoft.com/office/drawing/2014/main" id="{974E1B57-E277-47E1-8BA7-D02632846FB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1849101"/>
            <a:ext cx="333196" cy="333196"/>
          </a:xfrm>
          <a:prstGeom prst="rect">
            <a:avLst/>
          </a:prstGeom>
        </p:spPr>
      </p:pic>
      <p:sp>
        <p:nvSpPr>
          <p:cNvPr id="22" name="TextBox 21">
            <a:extLst>
              <a:ext uri="{FF2B5EF4-FFF2-40B4-BE49-F238E27FC236}">
                <a16:creationId xmlns:a16="http://schemas.microsoft.com/office/drawing/2014/main" id="{28AA2EC5-D5B7-49CC-992E-9DFD7B682F40}"/>
              </a:ext>
            </a:extLst>
          </p:cNvPr>
          <p:cNvSpPr txBox="1"/>
          <p:nvPr/>
        </p:nvSpPr>
        <p:spPr>
          <a:xfrm>
            <a:off x="1021479" y="3017966"/>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A </a:t>
            </a:r>
            <a:r>
              <a:rPr lang="en-US" sz="2400" b="1" dirty="0">
                <a:solidFill>
                  <a:schemeClr val="accent4">
                    <a:lumMod val="60000"/>
                    <a:lumOff val="40000"/>
                  </a:schemeClr>
                </a:solidFill>
              </a:rPr>
              <a:t>static class member belongs to the class</a:t>
            </a:r>
            <a:r>
              <a:rPr lang="en-US" sz="2400" dirty="0">
                <a:solidFill>
                  <a:srgbClr val="FFFFFF"/>
                </a:solidFill>
              </a:rPr>
              <a:t>, not individual instances.</a:t>
            </a:r>
          </a:p>
        </p:txBody>
      </p:sp>
      <p:pic>
        <p:nvPicPr>
          <p:cNvPr id="25" name="Graphic 24">
            <a:extLst>
              <a:ext uri="{FF2B5EF4-FFF2-40B4-BE49-F238E27FC236}">
                <a16:creationId xmlns:a16="http://schemas.microsoft.com/office/drawing/2014/main" id="{30DD04B9-2710-4438-9AAC-59512552C32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3266866"/>
            <a:ext cx="333196" cy="333196"/>
          </a:xfrm>
          <a:prstGeom prst="rect">
            <a:avLst/>
          </a:prstGeom>
        </p:spPr>
      </p:pic>
      <p:sp>
        <p:nvSpPr>
          <p:cNvPr id="28" name="TextBox 27">
            <a:extLst>
              <a:ext uri="{FF2B5EF4-FFF2-40B4-BE49-F238E27FC236}">
                <a16:creationId xmlns:a16="http://schemas.microsoft.com/office/drawing/2014/main" id="{ACE10424-C9E9-4678-8E7D-7FCE713E7144}"/>
              </a:ext>
            </a:extLst>
          </p:cNvPr>
          <p:cNvSpPr txBox="1"/>
          <p:nvPr/>
        </p:nvSpPr>
        <p:spPr>
          <a:xfrm>
            <a:off x="1021479" y="4435732"/>
            <a:ext cx="6309360"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Only one copy of that variable exists.</a:t>
            </a:r>
          </a:p>
        </p:txBody>
      </p:sp>
      <p:pic>
        <p:nvPicPr>
          <p:cNvPr id="29" name="Graphic 28">
            <a:extLst>
              <a:ext uri="{FF2B5EF4-FFF2-40B4-BE49-F238E27FC236}">
                <a16:creationId xmlns:a16="http://schemas.microsoft.com/office/drawing/2014/main" id="{ADBDC006-4FFD-4184-8D26-47A75640FE8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4499966"/>
            <a:ext cx="333196" cy="333196"/>
          </a:xfrm>
          <a:prstGeom prst="rect">
            <a:avLst/>
          </a:prstGeom>
        </p:spPr>
      </p:pic>
      <p:sp>
        <p:nvSpPr>
          <p:cNvPr id="30" name="TextBox 29">
            <a:extLst>
              <a:ext uri="{FF2B5EF4-FFF2-40B4-BE49-F238E27FC236}">
                <a16:creationId xmlns:a16="http://schemas.microsoft.com/office/drawing/2014/main" id="{250F3FEC-DF92-4A24-BED0-7451F9AE626F}"/>
              </a:ext>
            </a:extLst>
          </p:cNvPr>
          <p:cNvSpPr txBox="1"/>
          <p:nvPr/>
        </p:nvSpPr>
        <p:spPr>
          <a:xfrm>
            <a:off x="1021479" y="5484167"/>
            <a:ext cx="6309360" cy="461665"/>
          </a:xfrm>
          <a:prstGeom prst="rect">
            <a:avLst/>
          </a:prstGeom>
          <a:noFill/>
        </p:spPr>
        <p:txBody>
          <a:bodyPr wrap="square" rtlCol="0" anchor="ctr">
            <a:spAutoFit/>
          </a:bodyPr>
          <a:lstStyle/>
          <a:p>
            <a:pPr lvl="0">
              <a:buClr>
                <a:srgbClr val="69EEF0"/>
              </a:buClr>
              <a:buSzPct val="150000"/>
              <a:defRPr/>
            </a:pPr>
            <a:r>
              <a:rPr lang="en-US" sz="2400" b="1" dirty="0">
                <a:solidFill>
                  <a:srgbClr val="FFFFFF"/>
                </a:solidFill>
              </a:rPr>
              <a:t>All</a:t>
            </a:r>
            <a:r>
              <a:rPr lang="en-US" sz="2400" dirty="0">
                <a:solidFill>
                  <a:srgbClr val="FFFFFF"/>
                </a:solidFill>
              </a:rPr>
              <a:t> instances of the class </a:t>
            </a:r>
            <a:r>
              <a:rPr lang="en-US" sz="2400" b="1" dirty="0">
                <a:solidFill>
                  <a:schemeClr val="accent4">
                    <a:lumMod val="60000"/>
                    <a:lumOff val="40000"/>
                  </a:schemeClr>
                </a:solidFill>
              </a:rPr>
              <a:t>share access to it</a:t>
            </a:r>
            <a:r>
              <a:rPr lang="en-US" sz="2400" dirty="0">
                <a:solidFill>
                  <a:srgbClr val="FFFFFF"/>
                </a:solidFill>
              </a:rPr>
              <a:t>.</a:t>
            </a:r>
          </a:p>
        </p:txBody>
      </p:sp>
      <p:pic>
        <p:nvPicPr>
          <p:cNvPr id="31" name="Graphic 30">
            <a:extLst>
              <a:ext uri="{FF2B5EF4-FFF2-40B4-BE49-F238E27FC236}">
                <a16:creationId xmlns:a16="http://schemas.microsoft.com/office/drawing/2014/main" id="{04B23A37-122C-416A-8A1F-F39AE2990E8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5548402"/>
            <a:ext cx="333196" cy="333196"/>
          </a:xfrm>
          <a:prstGeom prst="rect">
            <a:avLst/>
          </a:prstGeom>
        </p:spPr>
      </p:pic>
      <p:pic>
        <p:nvPicPr>
          <p:cNvPr id="19" name="Content Placeholder 5">
            <a:extLst>
              <a:ext uri="{FF2B5EF4-FFF2-40B4-BE49-F238E27FC236}">
                <a16:creationId xmlns:a16="http://schemas.microsoft.com/office/drawing/2014/main" id="{F21317ED-D20B-4854-8EBB-425208C5DCC0}"/>
              </a:ext>
              <a:ext uri="{C183D7F6-B498-43B3-948B-1728B52AA6E4}">
                <adec:decorative xmlns:adec="http://schemas.microsoft.com/office/drawing/2017/decorative" val="1"/>
              </a:ext>
            </a:extLst>
          </p:cNvPr>
          <p:cNvPicPr>
            <a:picLocks noGrp="1" noChangeAspect="1"/>
          </p:cNvPicPr>
          <p:nvPr>
            <p:ph sz="quarter" idx="12"/>
          </p:nvPr>
        </p:nvPicPr>
        <p:blipFill>
          <a:blip r:embed="rId6">
            <a:extLst>
              <a:ext uri="{28A0092B-C50C-407E-A947-70E740481C1C}">
                <a14:useLocalDpi xmlns:a14="http://schemas.microsoft.com/office/drawing/2010/main" val="0"/>
              </a:ext>
            </a:extLst>
          </a:blip>
          <a:srcRect l="31300" r="31300"/>
          <a:stretch/>
        </p:blipFill>
        <p:spPr>
          <a:xfrm>
            <a:off x="7632160" y="0"/>
            <a:ext cx="4559840" cy="6858000"/>
          </a:xfrm>
        </p:spPr>
      </p:pic>
    </p:spTree>
    <p:custDataLst>
      <p:tags r:id="rId1"/>
    </p:custDataLst>
    <p:extLst>
      <p:ext uri="{BB962C8B-B14F-4D97-AF65-F5344CB8AC3E}">
        <p14:creationId xmlns:p14="http://schemas.microsoft.com/office/powerpoint/2010/main" val="3635585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10" presetClass="entr" presetSubtype="0" fill="hold"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500"/>
                                        <p:tgtEl>
                                          <p:spTgt spid="30"/>
                                        </p:tgtEl>
                                      </p:cBhvr>
                                    </p:animEffect>
                                  </p:childTnLst>
                                </p:cTn>
                              </p:par>
                              <p:par>
                                <p:cTn id="24" presetID="10" presetClass="entr" presetSubtype="0"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8" grpId="0"/>
      <p:bldP spid="30"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Static Member Variables</a:t>
            </a:r>
            <a:endParaRPr lang="en-US" dirty="0">
              <a:solidFill>
                <a:schemeClr val="bg1"/>
              </a:solidFill>
              <a:latin typeface="Consolas" panose="020B0609020204030204" pitchFamily="49" charset="0"/>
            </a:endParaRPr>
          </a:p>
        </p:txBody>
      </p:sp>
      <p:sp>
        <p:nvSpPr>
          <p:cNvPr id="40" name="Rectangle 39">
            <a:extLst>
              <a:ext uri="{FF2B5EF4-FFF2-40B4-BE49-F238E27FC236}">
                <a16:creationId xmlns:a16="http://schemas.microsoft.com/office/drawing/2014/main" id="{CD137E5E-C390-4A04-B7D5-31EEC2974B91}"/>
              </a:ext>
            </a:extLst>
          </p:cNvPr>
          <p:cNvSpPr/>
          <p:nvPr/>
        </p:nvSpPr>
        <p:spPr>
          <a:xfrm>
            <a:off x="709781" y="1600200"/>
            <a:ext cx="5734681" cy="45720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Hero</a:t>
            </a:r>
          </a:p>
          <a:p>
            <a:pPr defTabSz="460375"/>
            <a:r>
              <a:rPr lang="en-US" dirty="0">
                <a:solidFill>
                  <a:srgbClr val="000000"/>
                </a:solidFill>
                <a:latin typeface="Consolas" panose="020B0609020204030204" pitchFamily="49" charset="0"/>
              </a:rPr>
              <a:t>{</a:t>
            </a:r>
          </a:p>
          <a:p>
            <a:pPr defTabSz="460375"/>
            <a:r>
              <a:rPr lang="en-US" dirty="0">
                <a:solidFill>
                  <a:srgbClr val="2B91AF"/>
                </a:solidFill>
                <a:latin typeface="Consolas" panose="020B0609020204030204" pitchFamily="49" charset="0"/>
              </a:rPr>
              <a:t>	</a:t>
            </a:r>
            <a:r>
              <a:rPr lang="en-US" dirty="0">
                <a:solidFill>
                  <a:schemeClr val="accent3"/>
                </a:solidFill>
                <a:latin typeface="Consolas" panose="020B0609020204030204" pitchFamily="49" charset="0"/>
              </a:rPr>
              <a:t>string</a:t>
            </a:r>
            <a:r>
              <a:rPr lang="en-US" dirty="0">
                <a:solidFill>
                  <a:srgbClr val="000000"/>
                </a:solidFill>
                <a:latin typeface="Consolas" panose="020B0609020204030204" pitchFamily="49" charset="0"/>
              </a:rPr>
              <a:t> name;</a:t>
            </a:r>
          </a:p>
          <a:p>
            <a:pPr defTabSz="460375"/>
            <a:r>
              <a:rPr lang="en-US" dirty="0">
                <a:solidFill>
                  <a:srgbClr val="0000FF"/>
                </a:solidFill>
                <a:latin typeface="Consolas" panose="020B0609020204030204" pitchFamily="49" charset="0"/>
              </a:rPr>
              <a:t>	int</a:t>
            </a:r>
            <a:r>
              <a:rPr lang="en-US" dirty="0">
                <a:solidFill>
                  <a:srgbClr val="000000"/>
                </a:solidFill>
                <a:latin typeface="Consolas" panose="020B0609020204030204" pitchFamily="49" charset="0"/>
              </a:rPr>
              <a:t> experience;</a:t>
            </a:r>
          </a:p>
          <a:p>
            <a:pPr defTabSz="460375"/>
            <a:r>
              <a:rPr lang="en-US" dirty="0">
                <a:solidFill>
                  <a:srgbClr val="0000FF"/>
                </a:solidFill>
                <a:latin typeface="Consolas" panose="020B0609020204030204" pitchFamily="49" charset="0"/>
              </a:rPr>
              <a:t>	int</a:t>
            </a:r>
            <a:r>
              <a:rPr lang="en-US" dirty="0">
                <a:solidFill>
                  <a:srgbClr val="000000"/>
                </a:solidFill>
                <a:latin typeface="Consolas" panose="020B0609020204030204" pitchFamily="49" charset="0"/>
              </a:rPr>
              <a:t> level;</a:t>
            </a:r>
          </a:p>
          <a:p>
            <a:pPr defTabSz="460375"/>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a:t>
            </a:r>
          </a:p>
          <a:p>
            <a:pPr defTabSz="460375"/>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Experience points need to level up</a:t>
            </a:r>
          </a:p>
          <a:p>
            <a:pPr defTabSz="460375"/>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levelUp</a:t>
            </a:r>
            <a:r>
              <a:rPr lang="en-US" dirty="0">
                <a:solidFill>
                  <a:srgbClr val="000000"/>
                </a:solidFill>
                <a:latin typeface="Consolas" panose="020B0609020204030204" pitchFamily="49" charset="0"/>
              </a:rPr>
              <a:t>;</a:t>
            </a:r>
          </a:p>
          <a:p>
            <a:pPr defTabSz="460375"/>
            <a:r>
              <a:rPr lang="en-US" dirty="0">
                <a:solidFill>
                  <a:srgbClr val="000000"/>
                </a:solidFill>
                <a:latin typeface="Consolas" panose="020B0609020204030204" pitchFamily="49" charset="0"/>
              </a:rPr>
              <a:t>};</a:t>
            </a:r>
          </a:p>
          <a:p>
            <a:pPr defTabSz="460375"/>
            <a:endParaRPr lang="en-US" dirty="0">
              <a:solidFill>
                <a:srgbClr val="000000"/>
              </a:solidFill>
              <a:latin typeface="Consolas" panose="020B0609020204030204" pitchFamily="49" charset="0"/>
            </a:endParaRPr>
          </a:p>
          <a:p>
            <a:pPr defTabSz="460375"/>
            <a:r>
              <a:rPr lang="en-US" dirty="0">
                <a:solidFill>
                  <a:srgbClr val="008000"/>
                </a:solidFill>
                <a:latin typeface="Consolas" panose="020B0609020204030204" pitchFamily="49" charset="0"/>
              </a:rPr>
              <a:t>// Create 3 heroes</a:t>
            </a:r>
          </a:p>
          <a:p>
            <a:pPr defTabSz="460375"/>
            <a:r>
              <a:rPr lang="en-US" dirty="0">
                <a:solidFill>
                  <a:schemeClr val="accent3"/>
                </a:solidFill>
                <a:latin typeface="Consolas" panose="020B0609020204030204" pitchFamily="49" charset="0"/>
              </a:rPr>
              <a:t>Hero</a:t>
            </a:r>
            <a:r>
              <a:rPr lang="en-US" dirty="0">
                <a:solidFill>
                  <a:srgbClr val="000000"/>
                </a:solidFill>
                <a:latin typeface="Consolas" panose="020B0609020204030204" pitchFamily="49" charset="0"/>
              </a:rPr>
              <a:t> a, b, c;</a:t>
            </a:r>
          </a:p>
          <a:p>
            <a:pPr defTabSz="460375"/>
            <a:endParaRPr lang="en-US" dirty="0">
              <a:solidFill>
                <a:srgbClr val="000000"/>
              </a:solidFill>
              <a:latin typeface="Consolas" panose="020B0609020204030204" pitchFamily="49" charset="0"/>
            </a:endParaRPr>
          </a:p>
          <a:p>
            <a:pPr defTabSz="460375"/>
            <a:r>
              <a:rPr lang="en-US" dirty="0">
                <a:solidFill>
                  <a:srgbClr val="008000"/>
                </a:solidFill>
                <a:latin typeface="Consolas" panose="020B0609020204030204" pitchFamily="49" charset="0"/>
              </a:rPr>
              <a:t>// Two ways to access the static variable</a:t>
            </a:r>
          </a:p>
          <a:p>
            <a:pPr defTabSz="460375"/>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&lt;&lt; </a:t>
            </a:r>
            <a:r>
              <a:rPr lang="en-US" dirty="0" err="1">
                <a:solidFill>
                  <a:srgbClr val="000000"/>
                </a:solidFill>
                <a:latin typeface="Consolas" panose="020B0609020204030204" pitchFamily="49" charset="0"/>
              </a:rPr>
              <a:t>a.levelUp</a:t>
            </a:r>
            <a:r>
              <a:rPr lang="en-US" dirty="0">
                <a:solidFill>
                  <a:srgbClr val="000000"/>
                </a:solidFill>
                <a:latin typeface="Consolas" panose="020B0609020204030204" pitchFamily="49" charset="0"/>
              </a:rPr>
              <a:t> &lt;&lt; </a:t>
            </a:r>
            <a:r>
              <a:rPr lang="en-US" dirty="0" err="1">
                <a:solidFill>
                  <a:srgbClr val="000000"/>
                </a:solidFill>
                <a:latin typeface="Consolas" panose="020B0609020204030204" pitchFamily="49" charset="0"/>
              </a:rPr>
              <a:t>endl</a:t>
            </a:r>
            <a:r>
              <a:rPr lang="en-US" dirty="0">
                <a:solidFill>
                  <a:srgbClr val="000000"/>
                </a:solidFill>
                <a:latin typeface="Consolas" panose="020B0609020204030204" pitchFamily="49" charset="0"/>
              </a:rPr>
              <a:t>;</a:t>
            </a:r>
          </a:p>
          <a:p>
            <a:pPr defTabSz="460375"/>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&lt;&lt; </a:t>
            </a:r>
            <a:r>
              <a:rPr lang="en-US" dirty="0">
                <a:solidFill>
                  <a:schemeClr val="accent3"/>
                </a:solidFill>
                <a:latin typeface="Consolas" panose="020B0609020204030204" pitchFamily="49" charset="0"/>
              </a:rPr>
              <a:t>Hero</a:t>
            </a:r>
            <a:r>
              <a:rPr lang="en-US" dirty="0">
                <a:solidFill>
                  <a:srgbClr val="000000"/>
                </a:solidFill>
                <a:latin typeface="Consolas" panose="020B0609020204030204" pitchFamily="49" charset="0"/>
              </a:rPr>
              <a:t>::</a:t>
            </a:r>
            <a:r>
              <a:rPr lang="en-US" dirty="0" err="1">
                <a:solidFill>
                  <a:srgbClr val="000000"/>
                </a:solidFill>
                <a:latin typeface="Consolas" panose="020B0609020204030204" pitchFamily="49" charset="0"/>
              </a:rPr>
              <a:t>levelUp</a:t>
            </a:r>
            <a:r>
              <a:rPr lang="en-US" dirty="0">
                <a:solidFill>
                  <a:srgbClr val="000000"/>
                </a:solidFill>
                <a:latin typeface="Consolas" panose="020B0609020204030204" pitchFamily="49" charset="0"/>
              </a:rPr>
              <a:t> &lt;&lt; </a:t>
            </a:r>
            <a:r>
              <a:rPr lang="en-US" dirty="0" err="1">
                <a:solidFill>
                  <a:srgbClr val="000000"/>
                </a:solidFill>
                <a:latin typeface="Consolas" panose="020B0609020204030204" pitchFamily="49" charset="0"/>
              </a:rPr>
              <a:t>endl</a:t>
            </a:r>
            <a:r>
              <a:rPr lang="en-US" dirty="0">
                <a:solidFill>
                  <a:srgbClr val="000000"/>
                </a:solidFill>
                <a:latin typeface="Consolas" panose="020B0609020204030204" pitchFamily="49" charset="0"/>
              </a:rPr>
              <a:t>;</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600200"/>
            <a:ext cx="100182" cy="4572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3" name="Rectangle 42">
            <a:extLst>
              <a:ext uri="{FF2B5EF4-FFF2-40B4-BE49-F238E27FC236}">
                <a16:creationId xmlns:a16="http://schemas.microsoft.com/office/drawing/2014/main" id="{BCB3FD79-BA27-473E-A33C-58571C2A2EEE}"/>
              </a:ext>
            </a:extLst>
          </p:cNvPr>
          <p:cNvSpPr/>
          <p:nvPr/>
        </p:nvSpPr>
        <p:spPr>
          <a:xfrm>
            <a:off x="9726930" y="1232399"/>
            <a:ext cx="1243961" cy="385666"/>
          </a:xfrm>
          <a:prstGeom prst="rect">
            <a:avLst/>
          </a:prstGeom>
          <a:ln w="28575">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solidFill>
                  <a:schemeClr val="bg1"/>
                </a:solidFill>
              </a:rPr>
              <a:t>Hero a</a:t>
            </a:r>
          </a:p>
        </p:txBody>
      </p:sp>
      <p:sp>
        <p:nvSpPr>
          <p:cNvPr id="16" name="Rectangle 15">
            <a:extLst>
              <a:ext uri="{FF2B5EF4-FFF2-40B4-BE49-F238E27FC236}">
                <a16:creationId xmlns:a16="http://schemas.microsoft.com/office/drawing/2014/main" id="{A476CC5C-62C0-4CA1-8C52-0E2324A4E017}"/>
              </a:ext>
            </a:extLst>
          </p:cNvPr>
          <p:cNvSpPr/>
          <p:nvPr/>
        </p:nvSpPr>
        <p:spPr>
          <a:xfrm>
            <a:off x="7078823" y="846733"/>
            <a:ext cx="2194560" cy="385666"/>
          </a:xfrm>
          <a:prstGeom prst="rect">
            <a:avLst/>
          </a:prstGeom>
          <a:solidFill>
            <a:schemeClr val="tx2">
              <a:lumMod val="25000"/>
              <a:lumOff val="75000"/>
            </a:schemeClr>
          </a:solidFill>
          <a:ln>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name</a:t>
            </a:r>
          </a:p>
        </p:txBody>
      </p:sp>
      <p:sp>
        <p:nvSpPr>
          <p:cNvPr id="17" name="Rectangle 16">
            <a:extLst>
              <a:ext uri="{FF2B5EF4-FFF2-40B4-BE49-F238E27FC236}">
                <a16:creationId xmlns:a16="http://schemas.microsoft.com/office/drawing/2014/main" id="{700DD9E5-4135-47BE-BDDE-307ED6EF73C3}"/>
              </a:ext>
            </a:extLst>
          </p:cNvPr>
          <p:cNvSpPr/>
          <p:nvPr/>
        </p:nvSpPr>
        <p:spPr>
          <a:xfrm>
            <a:off x="7078823" y="1232399"/>
            <a:ext cx="2194560" cy="385666"/>
          </a:xfrm>
          <a:prstGeom prst="rect">
            <a:avLst/>
          </a:prstGeom>
          <a:solidFill>
            <a:schemeClr val="tx2">
              <a:lumMod val="25000"/>
              <a:lumOff val="75000"/>
            </a:schemeClr>
          </a:solidFill>
          <a:ln>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experience</a:t>
            </a:r>
          </a:p>
        </p:txBody>
      </p:sp>
      <p:sp>
        <p:nvSpPr>
          <p:cNvPr id="18" name="Rectangle 17">
            <a:extLst>
              <a:ext uri="{FF2B5EF4-FFF2-40B4-BE49-F238E27FC236}">
                <a16:creationId xmlns:a16="http://schemas.microsoft.com/office/drawing/2014/main" id="{62641E59-CC47-4AD4-A1FB-69B33D9D7940}"/>
              </a:ext>
            </a:extLst>
          </p:cNvPr>
          <p:cNvSpPr/>
          <p:nvPr/>
        </p:nvSpPr>
        <p:spPr>
          <a:xfrm>
            <a:off x="7078823" y="1618065"/>
            <a:ext cx="2194560" cy="385666"/>
          </a:xfrm>
          <a:prstGeom prst="rect">
            <a:avLst/>
          </a:prstGeom>
          <a:solidFill>
            <a:schemeClr val="tx2">
              <a:lumMod val="25000"/>
              <a:lumOff val="75000"/>
            </a:schemeClr>
          </a:solidFill>
          <a:ln>
            <a:solidFill>
              <a:schemeClr val="tx2">
                <a:lumMod val="50000"/>
                <a:lumOff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level</a:t>
            </a:r>
          </a:p>
        </p:txBody>
      </p:sp>
      <p:sp>
        <p:nvSpPr>
          <p:cNvPr id="44" name="Rectangle 43">
            <a:extLst>
              <a:ext uri="{FF2B5EF4-FFF2-40B4-BE49-F238E27FC236}">
                <a16:creationId xmlns:a16="http://schemas.microsoft.com/office/drawing/2014/main" id="{FCCA3B16-C12D-4966-BCEC-E4E9A97869C6}"/>
              </a:ext>
            </a:extLst>
          </p:cNvPr>
          <p:cNvSpPr/>
          <p:nvPr/>
        </p:nvSpPr>
        <p:spPr>
          <a:xfrm>
            <a:off x="9726930" y="2389396"/>
            <a:ext cx="1243961" cy="385666"/>
          </a:xfrm>
          <a:prstGeom prst="rect">
            <a:avLst/>
          </a:prstGeom>
          <a:ln w="28575">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solidFill>
                  <a:schemeClr val="bg1"/>
                </a:solidFill>
              </a:rPr>
              <a:t>Hero b</a:t>
            </a:r>
          </a:p>
        </p:txBody>
      </p:sp>
      <p:sp>
        <p:nvSpPr>
          <p:cNvPr id="13" name="Rectangle 12">
            <a:extLst>
              <a:ext uri="{FF2B5EF4-FFF2-40B4-BE49-F238E27FC236}">
                <a16:creationId xmlns:a16="http://schemas.microsoft.com/office/drawing/2014/main" id="{3A102F14-9CA5-47AD-9388-E26BCE1E8EDE}"/>
              </a:ext>
            </a:extLst>
          </p:cNvPr>
          <p:cNvSpPr/>
          <p:nvPr/>
        </p:nvSpPr>
        <p:spPr>
          <a:xfrm>
            <a:off x="7078823" y="2003731"/>
            <a:ext cx="2194560" cy="385666"/>
          </a:xfrm>
          <a:prstGeom prst="rect">
            <a:avLst/>
          </a:prstGeom>
          <a:solidFill>
            <a:schemeClr val="accent4">
              <a:lumMod val="60000"/>
              <a:lumOff val="4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name</a:t>
            </a:r>
          </a:p>
        </p:txBody>
      </p:sp>
      <p:sp>
        <p:nvSpPr>
          <p:cNvPr id="14" name="Rectangle 13">
            <a:extLst>
              <a:ext uri="{FF2B5EF4-FFF2-40B4-BE49-F238E27FC236}">
                <a16:creationId xmlns:a16="http://schemas.microsoft.com/office/drawing/2014/main" id="{5844F93C-D359-4D11-95CB-6D5B73317055}"/>
              </a:ext>
            </a:extLst>
          </p:cNvPr>
          <p:cNvSpPr/>
          <p:nvPr/>
        </p:nvSpPr>
        <p:spPr>
          <a:xfrm>
            <a:off x="7078823" y="2389397"/>
            <a:ext cx="2194560" cy="385666"/>
          </a:xfrm>
          <a:prstGeom prst="rect">
            <a:avLst/>
          </a:prstGeom>
          <a:solidFill>
            <a:schemeClr val="accent4">
              <a:lumMod val="60000"/>
              <a:lumOff val="4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experience</a:t>
            </a:r>
          </a:p>
        </p:txBody>
      </p:sp>
      <p:sp>
        <p:nvSpPr>
          <p:cNvPr id="15" name="Rectangle 14">
            <a:extLst>
              <a:ext uri="{FF2B5EF4-FFF2-40B4-BE49-F238E27FC236}">
                <a16:creationId xmlns:a16="http://schemas.microsoft.com/office/drawing/2014/main" id="{83FAEF38-078F-4FFD-AF5C-FA14F5D35448}"/>
              </a:ext>
            </a:extLst>
          </p:cNvPr>
          <p:cNvSpPr/>
          <p:nvPr/>
        </p:nvSpPr>
        <p:spPr>
          <a:xfrm>
            <a:off x="7078823" y="2775063"/>
            <a:ext cx="2194560" cy="385666"/>
          </a:xfrm>
          <a:prstGeom prst="rect">
            <a:avLst/>
          </a:prstGeom>
          <a:solidFill>
            <a:schemeClr val="accent4">
              <a:lumMod val="60000"/>
              <a:lumOff val="40000"/>
            </a:schemeClr>
          </a:solidFill>
          <a:ln>
            <a:solidFill>
              <a:schemeClr val="accent4">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level</a:t>
            </a:r>
          </a:p>
        </p:txBody>
      </p:sp>
      <p:sp>
        <p:nvSpPr>
          <p:cNvPr id="45" name="Rectangle 44">
            <a:extLst>
              <a:ext uri="{FF2B5EF4-FFF2-40B4-BE49-F238E27FC236}">
                <a16:creationId xmlns:a16="http://schemas.microsoft.com/office/drawing/2014/main" id="{CFCBC7DB-9D79-4184-A176-31181455F728}"/>
              </a:ext>
            </a:extLst>
          </p:cNvPr>
          <p:cNvSpPr/>
          <p:nvPr/>
        </p:nvSpPr>
        <p:spPr>
          <a:xfrm>
            <a:off x="9726930" y="3546394"/>
            <a:ext cx="1243961" cy="385666"/>
          </a:xfrm>
          <a:prstGeom prst="rect">
            <a:avLst/>
          </a:prstGeom>
          <a:ln w="28575">
            <a:solidFill>
              <a:schemeClr val="accent3">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solidFill>
                  <a:schemeClr val="bg1"/>
                </a:solidFill>
              </a:rPr>
              <a:t>Hero c</a:t>
            </a:r>
          </a:p>
        </p:txBody>
      </p:sp>
      <p:sp>
        <p:nvSpPr>
          <p:cNvPr id="10" name="Rectangle 9">
            <a:extLst>
              <a:ext uri="{FF2B5EF4-FFF2-40B4-BE49-F238E27FC236}">
                <a16:creationId xmlns:a16="http://schemas.microsoft.com/office/drawing/2014/main" id="{82709B7F-53C8-4531-B752-5CE7F6436EE5}"/>
              </a:ext>
            </a:extLst>
          </p:cNvPr>
          <p:cNvSpPr/>
          <p:nvPr/>
        </p:nvSpPr>
        <p:spPr>
          <a:xfrm>
            <a:off x="7078823" y="3160729"/>
            <a:ext cx="2194560" cy="385666"/>
          </a:xfrm>
          <a:prstGeom prst="rect">
            <a:avLst/>
          </a:prstGeom>
          <a:solidFill>
            <a:schemeClr val="accent3">
              <a:lumMod val="40000"/>
              <a:lumOff val="6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name</a:t>
            </a:r>
          </a:p>
        </p:txBody>
      </p:sp>
      <p:sp>
        <p:nvSpPr>
          <p:cNvPr id="11" name="Rectangle 10">
            <a:extLst>
              <a:ext uri="{FF2B5EF4-FFF2-40B4-BE49-F238E27FC236}">
                <a16:creationId xmlns:a16="http://schemas.microsoft.com/office/drawing/2014/main" id="{B788310A-18ED-48E6-BE75-12F5511262D1}"/>
              </a:ext>
            </a:extLst>
          </p:cNvPr>
          <p:cNvSpPr/>
          <p:nvPr/>
        </p:nvSpPr>
        <p:spPr>
          <a:xfrm>
            <a:off x="7078823" y="3546394"/>
            <a:ext cx="2194560" cy="385666"/>
          </a:xfrm>
          <a:prstGeom prst="rect">
            <a:avLst/>
          </a:prstGeom>
          <a:solidFill>
            <a:schemeClr val="accent3">
              <a:lumMod val="40000"/>
              <a:lumOff val="6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experience</a:t>
            </a:r>
          </a:p>
        </p:txBody>
      </p:sp>
      <p:sp>
        <p:nvSpPr>
          <p:cNvPr id="12" name="Rectangle 11">
            <a:extLst>
              <a:ext uri="{FF2B5EF4-FFF2-40B4-BE49-F238E27FC236}">
                <a16:creationId xmlns:a16="http://schemas.microsoft.com/office/drawing/2014/main" id="{D498FE1E-CB40-4B2D-B1FF-35E7796139CB}"/>
              </a:ext>
            </a:extLst>
          </p:cNvPr>
          <p:cNvSpPr/>
          <p:nvPr/>
        </p:nvSpPr>
        <p:spPr>
          <a:xfrm>
            <a:off x="7078823" y="3932061"/>
            <a:ext cx="2194560" cy="385666"/>
          </a:xfrm>
          <a:prstGeom prst="rect">
            <a:avLst/>
          </a:prstGeom>
          <a:solidFill>
            <a:schemeClr val="accent3">
              <a:lumMod val="40000"/>
              <a:lumOff val="60000"/>
            </a:schemeClr>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level</a:t>
            </a:r>
          </a:p>
        </p:txBody>
      </p:sp>
      <p:sp>
        <p:nvSpPr>
          <p:cNvPr id="19" name="Rectangle 18">
            <a:extLst>
              <a:ext uri="{FF2B5EF4-FFF2-40B4-BE49-F238E27FC236}">
                <a16:creationId xmlns:a16="http://schemas.microsoft.com/office/drawing/2014/main" id="{1A2B35DA-2F35-4C47-AE38-32D0BA71A797}"/>
              </a:ext>
            </a:extLst>
          </p:cNvPr>
          <p:cNvSpPr/>
          <p:nvPr/>
        </p:nvSpPr>
        <p:spPr>
          <a:xfrm>
            <a:off x="7078823" y="4317727"/>
            <a:ext cx="2194560" cy="996058"/>
          </a:xfrm>
          <a:prstGeom prst="rect">
            <a:avLst/>
          </a:prstGeom>
          <a:solidFill>
            <a:schemeClr val="accent6">
              <a:lumMod val="40000"/>
              <a:lumOff val="60000"/>
            </a:schemeClr>
          </a:solidFill>
          <a:ln>
            <a:solidFill>
              <a:schemeClr val="accent6">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Other Memory</a:t>
            </a:r>
          </a:p>
        </p:txBody>
      </p:sp>
      <p:sp>
        <p:nvSpPr>
          <p:cNvPr id="23" name="Rectangle 22">
            <a:extLst>
              <a:ext uri="{FF2B5EF4-FFF2-40B4-BE49-F238E27FC236}">
                <a16:creationId xmlns:a16="http://schemas.microsoft.com/office/drawing/2014/main" id="{2BA33988-D166-4E49-B608-0AAE1FDCFA53}"/>
              </a:ext>
            </a:extLst>
          </p:cNvPr>
          <p:cNvSpPr/>
          <p:nvPr/>
        </p:nvSpPr>
        <p:spPr>
          <a:xfrm>
            <a:off x="7078823" y="5313783"/>
            <a:ext cx="2194560" cy="858417"/>
          </a:xfrm>
          <a:prstGeom prst="rect">
            <a:avLst/>
          </a:prstGeom>
          <a:solidFill>
            <a:schemeClr val="accent5">
              <a:lumMod val="40000"/>
              <a:lumOff val="6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err="1">
                <a:solidFill>
                  <a:schemeClr val="tx1"/>
                </a:solidFill>
              </a:rPr>
              <a:t>levelUp</a:t>
            </a:r>
            <a:endParaRPr lang="en-US" dirty="0">
              <a:solidFill>
                <a:schemeClr val="tx1"/>
              </a:solidFill>
            </a:endParaRPr>
          </a:p>
        </p:txBody>
      </p:sp>
      <p:grpSp>
        <p:nvGrpSpPr>
          <p:cNvPr id="6" name="Group 5">
            <a:extLst>
              <a:ext uri="{FF2B5EF4-FFF2-40B4-BE49-F238E27FC236}">
                <a16:creationId xmlns:a16="http://schemas.microsoft.com/office/drawing/2014/main" id="{77E4A9BF-A458-41D2-A14C-20556EEBC0E0}"/>
              </a:ext>
              <a:ext uri="{C183D7F6-B498-43B3-948B-1728B52AA6E4}">
                <adec:decorative xmlns:adec="http://schemas.microsoft.com/office/drawing/2017/decorative" val="1"/>
              </a:ext>
            </a:extLst>
          </p:cNvPr>
          <p:cNvGrpSpPr/>
          <p:nvPr/>
        </p:nvGrpSpPr>
        <p:grpSpPr>
          <a:xfrm>
            <a:off x="9382761" y="876592"/>
            <a:ext cx="344169" cy="1097280"/>
            <a:chOff x="9992361" y="817987"/>
            <a:chExt cx="344169" cy="1097280"/>
          </a:xfrm>
        </p:grpSpPr>
        <p:sp>
          <p:nvSpPr>
            <p:cNvPr id="3" name="Right Bracket 2">
              <a:extLst>
                <a:ext uri="{FF2B5EF4-FFF2-40B4-BE49-F238E27FC236}">
                  <a16:creationId xmlns:a16="http://schemas.microsoft.com/office/drawing/2014/main" id="{48CD6948-BDD9-48BB-A441-7D0506BB8546}"/>
                </a:ext>
              </a:extLst>
            </p:cNvPr>
            <p:cNvSpPr/>
            <p:nvPr/>
          </p:nvSpPr>
          <p:spPr>
            <a:xfrm>
              <a:off x="9992361" y="817987"/>
              <a:ext cx="142240" cy="1097280"/>
            </a:xfrm>
            <a:prstGeom prst="rightBracket">
              <a:avLst/>
            </a:prstGeom>
            <a:ln w="28575">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5" name="Straight Connector 4">
              <a:extLst>
                <a:ext uri="{FF2B5EF4-FFF2-40B4-BE49-F238E27FC236}">
                  <a16:creationId xmlns:a16="http://schemas.microsoft.com/office/drawing/2014/main" id="{AD863BAD-79EB-48AB-9AB1-EB4587CC4AE4}"/>
                </a:ext>
              </a:extLst>
            </p:cNvPr>
            <p:cNvCxnSpPr/>
            <p:nvPr/>
          </p:nvCxnSpPr>
          <p:spPr>
            <a:xfrm>
              <a:off x="10146030" y="1366627"/>
              <a:ext cx="190500" cy="0"/>
            </a:xfrm>
            <a:prstGeom prst="line">
              <a:avLst/>
            </a:prstGeom>
            <a:ln w="28575">
              <a:solidFill>
                <a:schemeClr val="tx2">
                  <a:lumMod val="25000"/>
                  <a:lumOff val="75000"/>
                </a:schemeClr>
              </a:solidFill>
            </a:ln>
          </p:spPr>
          <p:style>
            <a:lnRef idx="1">
              <a:schemeClr val="accent1"/>
            </a:lnRef>
            <a:fillRef idx="0">
              <a:schemeClr val="accent1"/>
            </a:fillRef>
            <a:effectRef idx="0">
              <a:schemeClr val="accent1"/>
            </a:effectRef>
            <a:fontRef idx="minor">
              <a:schemeClr val="tx1"/>
            </a:fontRef>
          </p:style>
        </p:cxnSp>
      </p:grpSp>
      <p:grpSp>
        <p:nvGrpSpPr>
          <p:cNvPr id="35" name="Group 34">
            <a:extLst>
              <a:ext uri="{FF2B5EF4-FFF2-40B4-BE49-F238E27FC236}">
                <a16:creationId xmlns:a16="http://schemas.microsoft.com/office/drawing/2014/main" id="{68B18006-9F88-4D17-B202-BDD56FC0FDFF}"/>
              </a:ext>
              <a:ext uri="{C183D7F6-B498-43B3-948B-1728B52AA6E4}">
                <adec:decorative xmlns:adec="http://schemas.microsoft.com/office/drawing/2017/decorative" val="1"/>
              </a:ext>
            </a:extLst>
          </p:cNvPr>
          <p:cNvGrpSpPr/>
          <p:nvPr/>
        </p:nvGrpSpPr>
        <p:grpSpPr>
          <a:xfrm>
            <a:off x="9382761" y="2033590"/>
            <a:ext cx="344169" cy="1097280"/>
            <a:chOff x="9992361" y="817987"/>
            <a:chExt cx="344169" cy="1097280"/>
          </a:xfrm>
        </p:grpSpPr>
        <p:sp>
          <p:nvSpPr>
            <p:cNvPr id="36" name="Right Bracket 35">
              <a:extLst>
                <a:ext uri="{FF2B5EF4-FFF2-40B4-BE49-F238E27FC236}">
                  <a16:creationId xmlns:a16="http://schemas.microsoft.com/office/drawing/2014/main" id="{13CF187B-CCE3-475B-8F98-93B8CA34FC89}"/>
                </a:ext>
              </a:extLst>
            </p:cNvPr>
            <p:cNvSpPr/>
            <p:nvPr/>
          </p:nvSpPr>
          <p:spPr>
            <a:xfrm>
              <a:off x="9992361" y="817987"/>
              <a:ext cx="142240" cy="1097280"/>
            </a:xfrm>
            <a:prstGeom prst="rightBracket">
              <a:avLst/>
            </a:prstGeom>
            <a:ln w="28575">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37" name="Straight Connector 36">
              <a:extLst>
                <a:ext uri="{FF2B5EF4-FFF2-40B4-BE49-F238E27FC236}">
                  <a16:creationId xmlns:a16="http://schemas.microsoft.com/office/drawing/2014/main" id="{850AF636-ECED-4191-98E8-BA112FA0DA57}"/>
                </a:ext>
              </a:extLst>
            </p:cNvPr>
            <p:cNvCxnSpPr/>
            <p:nvPr/>
          </p:nvCxnSpPr>
          <p:spPr>
            <a:xfrm>
              <a:off x="10146030" y="1366627"/>
              <a:ext cx="190500" cy="0"/>
            </a:xfrm>
            <a:prstGeom prst="line">
              <a:avLst/>
            </a:prstGeom>
            <a:ln w="28575">
              <a:solidFill>
                <a:schemeClr val="accent4">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38" name="Group 37">
            <a:extLst>
              <a:ext uri="{FF2B5EF4-FFF2-40B4-BE49-F238E27FC236}">
                <a16:creationId xmlns:a16="http://schemas.microsoft.com/office/drawing/2014/main" id="{F6B39A24-35E0-4252-991F-44C6B0E6EC8D}"/>
              </a:ext>
              <a:ext uri="{C183D7F6-B498-43B3-948B-1728B52AA6E4}">
                <adec:decorative xmlns:adec="http://schemas.microsoft.com/office/drawing/2017/decorative" val="1"/>
              </a:ext>
            </a:extLst>
          </p:cNvPr>
          <p:cNvGrpSpPr/>
          <p:nvPr/>
        </p:nvGrpSpPr>
        <p:grpSpPr>
          <a:xfrm>
            <a:off x="9382761" y="3190588"/>
            <a:ext cx="344169" cy="1097280"/>
            <a:chOff x="9992361" y="817987"/>
            <a:chExt cx="344169" cy="1097280"/>
          </a:xfrm>
        </p:grpSpPr>
        <p:sp>
          <p:nvSpPr>
            <p:cNvPr id="41" name="Right Bracket 40">
              <a:extLst>
                <a:ext uri="{FF2B5EF4-FFF2-40B4-BE49-F238E27FC236}">
                  <a16:creationId xmlns:a16="http://schemas.microsoft.com/office/drawing/2014/main" id="{54CEA806-290E-409F-A8D0-2877277D1A84}"/>
                </a:ext>
              </a:extLst>
            </p:cNvPr>
            <p:cNvSpPr/>
            <p:nvPr/>
          </p:nvSpPr>
          <p:spPr>
            <a:xfrm>
              <a:off x="9992361" y="817987"/>
              <a:ext cx="142240" cy="1097280"/>
            </a:xfrm>
            <a:prstGeom prst="rightBracket">
              <a:avLst/>
            </a:prstGeom>
            <a:ln w="28575">
              <a:solidFill>
                <a:schemeClr val="accent3">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2" name="Straight Connector 41">
              <a:extLst>
                <a:ext uri="{FF2B5EF4-FFF2-40B4-BE49-F238E27FC236}">
                  <a16:creationId xmlns:a16="http://schemas.microsoft.com/office/drawing/2014/main" id="{0F0B77C0-6B08-4B29-AB81-51586A25595B}"/>
                </a:ext>
              </a:extLst>
            </p:cNvPr>
            <p:cNvCxnSpPr/>
            <p:nvPr/>
          </p:nvCxnSpPr>
          <p:spPr>
            <a:xfrm>
              <a:off x="10146030" y="1366627"/>
              <a:ext cx="190500" cy="0"/>
            </a:xfrm>
            <a:prstGeom prst="line">
              <a:avLst/>
            </a:prstGeom>
            <a:ln w="28575">
              <a:solidFill>
                <a:schemeClr val="accent3">
                  <a:lumMod val="40000"/>
                  <a:lumOff val="60000"/>
                </a:schemeClr>
              </a:solidFill>
            </a:ln>
          </p:spPr>
          <p:style>
            <a:lnRef idx="1">
              <a:schemeClr val="accent1"/>
            </a:lnRef>
            <a:fillRef idx="0">
              <a:schemeClr val="accent1"/>
            </a:fillRef>
            <a:effectRef idx="0">
              <a:schemeClr val="accent1"/>
            </a:effectRef>
            <a:fontRef idx="minor">
              <a:schemeClr val="tx1"/>
            </a:fontRef>
          </p:style>
        </p:cxnSp>
      </p:grpSp>
      <p:sp>
        <p:nvSpPr>
          <p:cNvPr id="46" name="Rectangle 45">
            <a:extLst>
              <a:ext uri="{FF2B5EF4-FFF2-40B4-BE49-F238E27FC236}">
                <a16:creationId xmlns:a16="http://schemas.microsoft.com/office/drawing/2014/main" id="{3C39FD03-32F7-45DD-9018-140E8E6A6C0A}"/>
              </a:ext>
            </a:extLst>
          </p:cNvPr>
          <p:cNvSpPr/>
          <p:nvPr/>
        </p:nvSpPr>
        <p:spPr>
          <a:xfrm>
            <a:off x="9726930" y="5422951"/>
            <a:ext cx="1855470" cy="640080"/>
          </a:xfrm>
          <a:prstGeom prst="rect">
            <a:avLst/>
          </a:prstGeom>
          <a:ln w="28575">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r>
              <a:rPr lang="en-US" dirty="0">
                <a:solidFill>
                  <a:schemeClr val="bg1"/>
                </a:solidFill>
              </a:rPr>
              <a:t>Shared variable</a:t>
            </a:r>
          </a:p>
          <a:p>
            <a:pPr algn="ctr"/>
            <a:r>
              <a:rPr lang="en-US" dirty="0">
                <a:solidFill>
                  <a:schemeClr val="bg1"/>
                </a:solidFill>
                <a:latin typeface="Consolas" panose="020B0609020204030204" pitchFamily="49" charset="0"/>
              </a:rPr>
              <a:t>Hero::</a:t>
            </a:r>
            <a:r>
              <a:rPr lang="en-US" dirty="0" err="1">
                <a:solidFill>
                  <a:schemeClr val="bg1"/>
                </a:solidFill>
                <a:latin typeface="Consolas" panose="020B0609020204030204" pitchFamily="49" charset="0"/>
              </a:rPr>
              <a:t>levelUp</a:t>
            </a:r>
            <a:endParaRPr lang="en-US" dirty="0">
              <a:solidFill>
                <a:schemeClr val="bg1"/>
              </a:solidFill>
              <a:latin typeface="Consolas" panose="020B0609020204030204" pitchFamily="49" charset="0"/>
            </a:endParaRPr>
          </a:p>
        </p:txBody>
      </p:sp>
      <p:grpSp>
        <p:nvGrpSpPr>
          <p:cNvPr id="47" name="Group 46">
            <a:extLst>
              <a:ext uri="{FF2B5EF4-FFF2-40B4-BE49-F238E27FC236}">
                <a16:creationId xmlns:a16="http://schemas.microsoft.com/office/drawing/2014/main" id="{1DBD9F36-B192-4724-812E-A7F71348B274}"/>
              </a:ext>
              <a:ext uri="{C183D7F6-B498-43B3-948B-1728B52AA6E4}">
                <adec:decorative xmlns:adec="http://schemas.microsoft.com/office/drawing/2017/decorative" val="1"/>
              </a:ext>
            </a:extLst>
          </p:cNvPr>
          <p:cNvGrpSpPr>
            <a:grpSpLocks/>
          </p:cNvGrpSpPr>
          <p:nvPr/>
        </p:nvGrpSpPr>
        <p:grpSpPr>
          <a:xfrm>
            <a:off x="9382761" y="5326206"/>
            <a:ext cx="344169" cy="833570"/>
            <a:chOff x="9992361" y="817987"/>
            <a:chExt cx="344169" cy="1097280"/>
          </a:xfrm>
        </p:grpSpPr>
        <p:sp>
          <p:nvSpPr>
            <p:cNvPr id="48" name="Right Bracket 47">
              <a:extLst>
                <a:ext uri="{FF2B5EF4-FFF2-40B4-BE49-F238E27FC236}">
                  <a16:creationId xmlns:a16="http://schemas.microsoft.com/office/drawing/2014/main" id="{9AE936BB-F1D8-4895-B97E-23452147C679}"/>
                </a:ext>
              </a:extLst>
            </p:cNvPr>
            <p:cNvSpPr/>
            <p:nvPr/>
          </p:nvSpPr>
          <p:spPr>
            <a:xfrm>
              <a:off x="9992361" y="817987"/>
              <a:ext cx="142240" cy="1097280"/>
            </a:xfrm>
            <a:prstGeom prst="rightBracket">
              <a:avLst/>
            </a:prstGeom>
            <a:ln w="28575">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cxnSp>
          <p:nvCxnSpPr>
            <p:cNvPr id="49" name="Straight Connector 48">
              <a:extLst>
                <a:ext uri="{FF2B5EF4-FFF2-40B4-BE49-F238E27FC236}">
                  <a16:creationId xmlns:a16="http://schemas.microsoft.com/office/drawing/2014/main" id="{303FA67F-F080-4E46-BD10-D470513A3B71}"/>
                </a:ext>
              </a:extLst>
            </p:cNvPr>
            <p:cNvCxnSpPr/>
            <p:nvPr/>
          </p:nvCxnSpPr>
          <p:spPr>
            <a:xfrm>
              <a:off x="10146030" y="1366627"/>
              <a:ext cx="190500" cy="0"/>
            </a:xfrm>
            <a:prstGeom prst="line">
              <a:avLst/>
            </a:prstGeom>
            <a:ln w="28575">
              <a:solidFill>
                <a:schemeClr val="accent5">
                  <a:lumMod val="40000"/>
                  <a:lumOff val="60000"/>
                </a:schemeClr>
              </a:solidFill>
            </a:ln>
          </p:spPr>
          <p:style>
            <a:lnRef idx="1">
              <a:schemeClr val="accent1"/>
            </a:lnRef>
            <a:fillRef idx="0">
              <a:schemeClr val="accent1"/>
            </a:fillRef>
            <a:effectRef idx="0">
              <a:schemeClr val="accent1"/>
            </a:effectRef>
            <a:fontRef idx="minor">
              <a:schemeClr val="tx1"/>
            </a:fontRef>
          </p:style>
        </p:cxnSp>
      </p:grpSp>
      <p:sp>
        <p:nvSpPr>
          <p:cNvPr id="51" name="Rectangle 50">
            <a:extLst>
              <a:ext uri="{FF2B5EF4-FFF2-40B4-BE49-F238E27FC236}">
                <a16:creationId xmlns:a16="http://schemas.microsoft.com/office/drawing/2014/main" id="{E3EC28B1-302B-4E62-9B05-344253E17CFE}"/>
              </a:ext>
              <a:ext uri="{C183D7F6-B498-43B3-948B-1728B52AA6E4}">
                <adec:decorative xmlns:adec="http://schemas.microsoft.com/office/drawing/2017/decorative" val="1"/>
              </a:ext>
            </a:extLst>
          </p:cNvPr>
          <p:cNvSpPr/>
          <p:nvPr/>
        </p:nvSpPr>
        <p:spPr>
          <a:xfrm>
            <a:off x="862182" y="5541065"/>
            <a:ext cx="3290718" cy="25526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2" name="Connector: Elbow 51">
            <a:extLst>
              <a:ext uri="{FF2B5EF4-FFF2-40B4-BE49-F238E27FC236}">
                <a16:creationId xmlns:a16="http://schemas.microsoft.com/office/drawing/2014/main" id="{1217A593-9419-45C7-821F-5DBBB86375A5}"/>
              </a:ext>
              <a:ext uri="{C183D7F6-B498-43B3-948B-1728B52AA6E4}">
                <adec:decorative xmlns:adec="http://schemas.microsoft.com/office/drawing/2017/decorative" val="1"/>
              </a:ext>
            </a:extLst>
          </p:cNvPr>
          <p:cNvCxnSpPr>
            <a:cxnSpLocks/>
            <a:stCxn id="51" idx="3"/>
            <a:endCxn id="23" idx="1"/>
          </p:cNvCxnSpPr>
          <p:nvPr/>
        </p:nvCxnSpPr>
        <p:spPr>
          <a:xfrm>
            <a:off x="4152900" y="5668698"/>
            <a:ext cx="2925923" cy="74294"/>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53" name="Rectangle 52">
            <a:extLst>
              <a:ext uri="{FF2B5EF4-FFF2-40B4-BE49-F238E27FC236}">
                <a16:creationId xmlns:a16="http://schemas.microsoft.com/office/drawing/2014/main" id="{5BB8A400-59F7-4078-8E82-3D30AD637044}"/>
              </a:ext>
              <a:ext uri="{C183D7F6-B498-43B3-948B-1728B52AA6E4}">
                <adec:decorative xmlns:adec="http://schemas.microsoft.com/office/drawing/2017/decorative" val="1"/>
              </a:ext>
            </a:extLst>
          </p:cNvPr>
          <p:cNvSpPr/>
          <p:nvPr/>
        </p:nvSpPr>
        <p:spPr>
          <a:xfrm>
            <a:off x="862182" y="5815385"/>
            <a:ext cx="3824118" cy="25526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4" name="Connector: Elbow 53">
            <a:extLst>
              <a:ext uri="{FF2B5EF4-FFF2-40B4-BE49-F238E27FC236}">
                <a16:creationId xmlns:a16="http://schemas.microsoft.com/office/drawing/2014/main" id="{168F78BC-DD67-4DE2-9ACE-2C2BAC803070}"/>
              </a:ext>
              <a:ext uri="{C183D7F6-B498-43B3-948B-1728B52AA6E4}">
                <adec:decorative xmlns:adec="http://schemas.microsoft.com/office/drawing/2017/decorative" val="1"/>
              </a:ext>
            </a:extLst>
          </p:cNvPr>
          <p:cNvCxnSpPr>
            <a:cxnSpLocks/>
            <a:stCxn id="53" idx="3"/>
            <a:endCxn id="23" idx="1"/>
          </p:cNvCxnSpPr>
          <p:nvPr/>
        </p:nvCxnSpPr>
        <p:spPr>
          <a:xfrm flipV="1">
            <a:off x="4686300" y="5742992"/>
            <a:ext cx="2392523" cy="200026"/>
          </a:xfrm>
          <a:prstGeom prst="bentConnector3">
            <a:avLst>
              <a:gd name="adj1" fmla="val 38853"/>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761925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xEl>
                                              <p:pRg st="10" end="10"/>
                                            </p:txEl>
                                          </p:spTgt>
                                        </p:tgtEl>
                                        <p:attrNameLst>
                                          <p:attrName>style.visibility</p:attrName>
                                        </p:attrNameLst>
                                      </p:cBhvr>
                                      <p:to>
                                        <p:strVal val="visible"/>
                                      </p:to>
                                    </p:set>
                                    <p:animEffect transition="in" filter="fade">
                                      <p:cBhvr>
                                        <p:cTn id="7" dur="500"/>
                                        <p:tgtEl>
                                          <p:spTgt spid="40">
                                            <p:txEl>
                                              <p:pRg st="10" end="1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11" end="11"/>
                                            </p:txEl>
                                          </p:spTgt>
                                        </p:tgtEl>
                                        <p:attrNameLst>
                                          <p:attrName>style.visibility</p:attrName>
                                        </p:attrNameLst>
                                      </p:cBhvr>
                                      <p:to>
                                        <p:strVal val="visible"/>
                                      </p:to>
                                    </p:set>
                                    <p:animEffect transition="in" filter="fade">
                                      <p:cBhvr>
                                        <p:cTn id="10" dur="500"/>
                                        <p:tgtEl>
                                          <p:spTgt spid="40">
                                            <p:txEl>
                                              <p:pRg st="11" end="1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fade">
                                      <p:cBhvr>
                                        <p:cTn id="15" dur="500"/>
                                        <p:tgtEl>
                                          <p:spTgt spid="10"/>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fade">
                                      <p:cBhvr>
                                        <p:cTn id="21" dur="500"/>
                                        <p:tgtEl>
                                          <p:spTgt spid="12"/>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3"/>
                                        </p:tgtEl>
                                        <p:attrNameLst>
                                          <p:attrName>style.visibility</p:attrName>
                                        </p:attrNameLst>
                                      </p:cBhvr>
                                      <p:to>
                                        <p:strVal val="visible"/>
                                      </p:to>
                                    </p:set>
                                    <p:animEffect transition="in" filter="fade">
                                      <p:cBhvr>
                                        <p:cTn id="24" dur="500"/>
                                        <p:tgtEl>
                                          <p:spTgt spid="1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5"/>
                                        </p:tgtEl>
                                        <p:attrNameLst>
                                          <p:attrName>style.visibility</p:attrName>
                                        </p:attrNameLst>
                                      </p:cBhvr>
                                      <p:to>
                                        <p:strVal val="visible"/>
                                      </p:to>
                                    </p:set>
                                    <p:animEffect transition="in" filter="fade">
                                      <p:cBhvr>
                                        <p:cTn id="30" dur="500"/>
                                        <p:tgtEl>
                                          <p:spTgt spid="15"/>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fade">
                                      <p:cBhvr>
                                        <p:cTn id="33" dur="500"/>
                                        <p:tgtEl>
                                          <p:spTgt spid="16"/>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18"/>
                                        </p:tgtEl>
                                        <p:attrNameLst>
                                          <p:attrName>style.visibility</p:attrName>
                                        </p:attrNameLst>
                                      </p:cBhvr>
                                      <p:to>
                                        <p:strVal val="visible"/>
                                      </p:to>
                                    </p:set>
                                    <p:animEffect transition="in" filter="fade">
                                      <p:cBhvr>
                                        <p:cTn id="39" dur="500"/>
                                        <p:tgtEl>
                                          <p:spTgt spid="18"/>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500"/>
                                        <p:tgtEl>
                                          <p:spTgt spid="19"/>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3"/>
                                        </p:tgtEl>
                                        <p:attrNameLst>
                                          <p:attrName>style.visibility</p:attrName>
                                        </p:attrNameLst>
                                      </p:cBhvr>
                                      <p:to>
                                        <p:strVal val="visible"/>
                                      </p:to>
                                    </p:set>
                                    <p:animEffect transition="in" filter="fade">
                                      <p:cBhvr>
                                        <p:cTn id="45" dur="500"/>
                                        <p:tgtEl>
                                          <p:spTgt spid="43"/>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44"/>
                                        </p:tgtEl>
                                        <p:attrNameLst>
                                          <p:attrName>style.visibility</p:attrName>
                                        </p:attrNameLst>
                                      </p:cBhvr>
                                      <p:to>
                                        <p:strVal val="visible"/>
                                      </p:to>
                                    </p:set>
                                    <p:animEffect transition="in" filter="fade">
                                      <p:cBhvr>
                                        <p:cTn id="48" dur="500"/>
                                        <p:tgtEl>
                                          <p:spTgt spid="4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45"/>
                                        </p:tgtEl>
                                        <p:attrNameLst>
                                          <p:attrName>style.visibility</p:attrName>
                                        </p:attrNameLst>
                                      </p:cBhvr>
                                      <p:to>
                                        <p:strVal val="visible"/>
                                      </p:to>
                                    </p:set>
                                    <p:animEffect transition="in" filter="fade">
                                      <p:cBhvr>
                                        <p:cTn id="51" dur="500"/>
                                        <p:tgtEl>
                                          <p:spTgt spid="45"/>
                                        </p:tgtEl>
                                      </p:cBhvr>
                                    </p:animEffect>
                                  </p:childTnLst>
                                </p:cTn>
                              </p:par>
                              <p:par>
                                <p:cTn id="52" presetID="10" presetClass="entr" presetSubtype="0" fill="hold" nodeType="withEffect">
                                  <p:stCondLst>
                                    <p:cond delay="0"/>
                                  </p:stCondLst>
                                  <p:childTnLst>
                                    <p:set>
                                      <p:cBhvr>
                                        <p:cTn id="53" dur="1" fill="hold">
                                          <p:stCondLst>
                                            <p:cond delay="0"/>
                                          </p:stCondLst>
                                        </p:cTn>
                                        <p:tgtEl>
                                          <p:spTgt spid="6"/>
                                        </p:tgtEl>
                                        <p:attrNameLst>
                                          <p:attrName>style.visibility</p:attrName>
                                        </p:attrNameLst>
                                      </p:cBhvr>
                                      <p:to>
                                        <p:strVal val="visible"/>
                                      </p:to>
                                    </p:set>
                                    <p:animEffect transition="in" filter="fade">
                                      <p:cBhvr>
                                        <p:cTn id="54" dur="500"/>
                                        <p:tgtEl>
                                          <p:spTgt spid="6"/>
                                        </p:tgtEl>
                                      </p:cBhvr>
                                    </p:animEffect>
                                  </p:childTnLst>
                                </p:cTn>
                              </p:par>
                              <p:par>
                                <p:cTn id="55" presetID="10" presetClass="entr" presetSubtype="0" fill="hold" nodeType="withEffect">
                                  <p:stCondLst>
                                    <p:cond delay="0"/>
                                  </p:stCondLst>
                                  <p:childTnLst>
                                    <p:set>
                                      <p:cBhvr>
                                        <p:cTn id="56" dur="1" fill="hold">
                                          <p:stCondLst>
                                            <p:cond delay="0"/>
                                          </p:stCondLst>
                                        </p:cTn>
                                        <p:tgtEl>
                                          <p:spTgt spid="35"/>
                                        </p:tgtEl>
                                        <p:attrNameLst>
                                          <p:attrName>style.visibility</p:attrName>
                                        </p:attrNameLst>
                                      </p:cBhvr>
                                      <p:to>
                                        <p:strVal val="visible"/>
                                      </p:to>
                                    </p:set>
                                    <p:animEffect transition="in" filter="fade">
                                      <p:cBhvr>
                                        <p:cTn id="57" dur="500"/>
                                        <p:tgtEl>
                                          <p:spTgt spid="35"/>
                                        </p:tgtEl>
                                      </p:cBhvr>
                                    </p:animEffect>
                                  </p:childTnLst>
                                </p:cTn>
                              </p:par>
                              <p:par>
                                <p:cTn id="58" presetID="10" presetClass="entr" presetSubtype="0" fill="hold" nodeType="withEffect">
                                  <p:stCondLst>
                                    <p:cond delay="0"/>
                                  </p:stCondLst>
                                  <p:childTnLst>
                                    <p:set>
                                      <p:cBhvr>
                                        <p:cTn id="59" dur="1" fill="hold">
                                          <p:stCondLst>
                                            <p:cond delay="0"/>
                                          </p:stCondLst>
                                        </p:cTn>
                                        <p:tgtEl>
                                          <p:spTgt spid="38"/>
                                        </p:tgtEl>
                                        <p:attrNameLst>
                                          <p:attrName>style.visibility</p:attrName>
                                        </p:attrNameLst>
                                      </p:cBhvr>
                                      <p:to>
                                        <p:strVal val="visible"/>
                                      </p:to>
                                    </p:set>
                                    <p:animEffect transition="in" filter="fade">
                                      <p:cBhvr>
                                        <p:cTn id="60" dur="500"/>
                                        <p:tgtEl>
                                          <p:spTgt spid="38"/>
                                        </p:tgtEl>
                                      </p:cBhvr>
                                    </p:animEffect>
                                  </p:childTnLst>
                                </p:cTn>
                              </p:par>
                            </p:childTnLst>
                          </p:cTn>
                        </p:par>
                      </p:childTnLst>
                    </p:cTn>
                  </p:par>
                  <p:par>
                    <p:cTn id="61" fill="hold">
                      <p:stCondLst>
                        <p:cond delay="indefinite"/>
                      </p:stCondLst>
                      <p:childTnLst>
                        <p:par>
                          <p:cTn id="62" fill="hold">
                            <p:stCondLst>
                              <p:cond delay="0"/>
                            </p:stCondLst>
                            <p:childTnLst>
                              <p:par>
                                <p:cTn id="63" presetID="10" presetClass="entr" presetSubtype="0" fill="hold" grpId="0" nodeType="clickEffect">
                                  <p:stCondLst>
                                    <p:cond delay="0"/>
                                  </p:stCondLst>
                                  <p:childTnLst>
                                    <p:set>
                                      <p:cBhvr>
                                        <p:cTn id="64" dur="1" fill="hold">
                                          <p:stCondLst>
                                            <p:cond delay="0"/>
                                          </p:stCondLst>
                                        </p:cTn>
                                        <p:tgtEl>
                                          <p:spTgt spid="23"/>
                                        </p:tgtEl>
                                        <p:attrNameLst>
                                          <p:attrName>style.visibility</p:attrName>
                                        </p:attrNameLst>
                                      </p:cBhvr>
                                      <p:to>
                                        <p:strVal val="visible"/>
                                      </p:to>
                                    </p:set>
                                    <p:animEffect transition="in" filter="fade">
                                      <p:cBhvr>
                                        <p:cTn id="65" dur="500"/>
                                        <p:tgtEl>
                                          <p:spTgt spid="2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46"/>
                                        </p:tgtEl>
                                        <p:attrNameLst>
                                          <p:attrName>style.visibility</p:attrName>
                                        </p:attrNameLst>
                                      </p:cBhvr>
                                      <p:to>
                                        <p:strVal val="visible"/>
                                      </p:to>
                                    </p:set>
                                    <p:animEffect transition="in" filter="fade">
                                      <p:cBhvr>
                                        <p:cTn id="68" dur="500"/>
                                        <p:tgtEl>
                                          <p:spTgt spid="46"/>
                                        </p:tgtEl>
                                      </p:cBhvr>
                                    </p:animEffect>
                                  </p:childTnLst>
                                </p:cTn>
                              </p:par>
                              <p:par>
                                <p:cTn id="69" presetID="10" presetClass="entr" presetSubtype="0" fill="hold" nodeType="withEffect">
                                  <p:stCondLst>
                                    <p:cond delay="0"/>
                                  </p:stCondLst>
                                  <p:childTnLst>
                                    <p:set>
                                      <p:cBhvr>
                                        <p:cTn id="70" dur="1" fill="hold">
                                          <p:stCondLst>
                                            <p:cond delay="0"/>
                                          </p:stCondLst>
                                        </p:cTn>
                                        <p:tgtEl>
                                          <p:spTgt spid="47"/>
                                        </p:tgtEl>
                                        <p:attrNameLst>
                                          <p:attrName>style.visibility</p:attrName>
                                        </p:attrNameLst>
                                      </p:cBhvr>
                                      <p:to>
                                        <p:strVal val="visible"/>
                                      </p:to>
                                    </p:set>
                                    <p:animEffect transition="in" filter="fade">
                                      <p:cBhvr>
                                        <p:cTn id="71" dur="500"/>
                                        <p:tgtEl>
                                          <p:spTgt spid="47"/>
                                        </p:tgtEl>
                                      </p:cBhvr>
                                    </p:animEffect>
                                  </p:childTnLst>
                                </p:cTn>
                              </p:par>
                            </p:childTnLst>
                          </p:cTn>
                        </p:par>
                      </p:childTnLst>
                    </p:cTn>
                  </p:par>
                  <p:par>
                    <p:cTn id="72" fill="hold">
                      <p:stCondLst>
                        <p:cond delay="indefinite"/>
                      </p:stCondLst>
                      <p:childTnLst>
                        <p:par>
                          <p:cTn id="73" fill="hold">
                            <p:stCondLst>
                              <p:cond delay="0"/>
                            </p:stCondLst>
                            <p:childTnLst>
                              <p:par>
                                <p:cTn id="74" presetID="10" presetClass="entr" presetSubtype="0" fill="hold" nodeType="clickEffect">
                                  <p:stCondLst>
                                    <p:cond delay="0"/>
                                  </p:stCondLst>
                                  <p:childTnLst>
                                    <p:set>
                                      <p:cBhvr>
                                        <p:cTn id="75" dur="1" fill="hold">
                                          <p:stCondLst>
                                            <p:cond delay="0"/>
                                          </p:stCondLst>
                                        </p:cTn>
                                        <p:tgtEl>
                                          <p:spTgt spid="40">
                                            <p:txEl>
                                              <p:pRg st="13" end="13"/>
                                            </p:txEl>
                                          </p:spTgt>
                                        </p:tgtEl>
                                        <p:attrNameLst>
                                          <p:attrName>style.visibility</p:attrName>
                                        </p:attrNameLst>
                                      </p:cBhvr>
                                      <p:to>
                                        <p:strVal val="visible"/>
                                      </p:to>
                                    </p:set>
                                    <p:animEffect transition="in" filter="fade">
                                      <p:cBhvr>
                                        <p:cTn id="76" dur="500"/>
                                        <p:tgtEl>
                                          <p:spTgt spid="40">
                                            <p:txEl>
                                              <p:pRg st="13" end="13"/>
                                            </p:txEl>
                                          </p:spTgt>
                                        </p:tgtEl>
                                      </p:cBhvr>
                                    </p:animEffect>
                                  </p:childTnLst>
                                </p:cTn>
                              </p:par>
                              <p:par>
                                <p:cTn id="77" presetID="10" presetClass="entr" presetSubtype="0" fill="hold" nodeType="withEffect">
                                  <p:stCondLst>
                                    <p:cond delay="0"/>
                                  </p:stCondLst>
                                  <p:childTnLst>
                                    <p:set>
                                      <p:cBhvr>
                                        <p:cTn id="78" dur="1" fill="hold">
                                          <p:stCondLst>
                                            <p:cond delay="0"/>
                                          </p:stCondLst>
                                        </p:cTn>
                                        <p:tgtEl>
                                          <p:spTgt spid="40">
                                            <p:txEl>
                                              <p:pRg st="14" end="14"/>
                                            </p:txEl>
                                          </p:spTgt>
                                        </p:tgtEl>
                                        <p:attrNameLst>
                                          <p:attrName>style.visibility</p:attrName>
                                        </p:attrNameLst>
                                      </p:cBhvr>
                                      <p:to>
                                        <p:strVal val="visible"/>
                                      </p:to>
                                    </p:set>
                                    <p:animEffect transition="in" filter="fade">
                                      <p:cBhvr>
                                        <p:cTn id="79" dur="500"/>
                                        <p:tgtEl>
                                          <p:spTgt spid="40">
                                            <p:txEl>
                                              <p:pRg st="14" end="14"/>
                                            </p:txEl>
                                          </p:spTgt>
                                        </p:tgtEl>
                                      </p:cBhvr>
                                    </p:animEffect>
                                  </p:childTnLst>
                                </p:cTn>
                              </p:par>
                            </p:childTnLst>
                          </p:cTn>
                        </p:par>
                      </p:childTnLst>
                    </p:cTn>
                  </p:par>
                  <p:par>
                    <p:cTn id="80" fill="hold">
                      <p:stCondLst>
                        <p:cond delay="indefinite"/>
                      </p:stCondLst>
                      <p:childTnLst>
                        <p:par>
                          <p:cTn id="81" fill="hold">
                            <p:stCondLst>
                              <p:cond delay="0"/>
                            </p:stCondLst>
                            <p:childTnLst>
                              <p:par>
                                <p:cTn id="82" presetID="10" presetClass="entr" presetSubtype="0" fill="hold" nodeType="clickEffect">
                                  <p:stCondLst>
                                    <p:cond delay="0"/>
                                  </p:stCondLst>
                                  <p:childTnLst>
                                    <p:set>
                                      <p:cBhvr>
                                        <p:cTn id="83" dur="1" fill="hold">
                                          <p:stCondLst>
                                            <p:cond delay="0"/>
                                          </p:stCondLst>
                                        </p:cTn>
                                        <p:tgtEl>
                                          <p:spTgt spid="40">
                                            <p:txEl>
                                              <p:pRg st="15" end="15"/>
                                            </p:txEl>
                                          </p:spTgt>
                                        </p:tgtEl>
                                        <p:attrNameLst>
                                          <p:attrName>style.visibility</p:attrName>
                                        </p:attrNameLst>
                                      </p:cBhvr>
                                      <p:to>
                                        <p:strVal val="visible"/>
                                      </p:to>
                                    </p:set>
                                    <p:animEffect transition="in" filter="fade">
                                      <p:cBhvr>
                                        <p:cTn id="84" dur="500"/>
                                        <p:tgtEl>
                                          <p:spTgt spid="40">
                                            <p:txEl>
                                              <p:pRg st="15" end="15"/>
                                            </p:txEl>
                                          </p:spTgt>
                                        </p:tgtEl>
                                      </p:cBhvr>
                                    </p:animEffect>
                                  </p:childTnLst>
                                </p:cTn>
                              </p:par>
                            </p:childTnLst>
                          </p:cTn>
                        </p:par>
                      </p:childTnLst>
                    </p:cTn>
                  </p:par>
                  <p:par>
                    <p:cTn id="85" fill="hold">
                      <p:stCondLst>
                        <p:cond delay="indefinite"/>
                      </p:stCondLst>
                      <p:childTnLst>
                        <p:par>
                          <p:cTn id="86" fill="hold">
                            <p:stCondLst>
                              <p:cond delay="0"/>
                            </p:stCondLst>
                            <p:childTnLst>
                              <p:par>
                                <p:cTn id="87" presetID="10" presetClass="entr" presetSubtype="0" fill="hold" grpId="0" nodeType="clickEffect">
                                  <p:stCondLst>
                                    <p:cond delay="0"/>
                                  </p:stCondLst>
                                  <p:childTnLst>
                                    <p:set>
                                      <p:cBhvr>
                                        <p:cTn id="88" dur="1" fill="hold">
                                          <p:stCondLst>
                                            <p:cond delay="0"/>
                                          </p:stCondLst>
                                        </p:cTn>
                                        <p:tgtEl>
                                          <p:spTgt spid="51"/>
                                        </p:tgtEl>
                                        <p:attrNameLst>
                                          <p:attrName>style.visibility</p:attrName>
                                        </p:attrNameLst>
                                      </p:cBhvr>
                                      <p:to>
                                        <p:strVal val="visible"/>
                                      </p:to>
                                    </p:set>
                                    <p:animEffect transition="in" filter="fade">
                                      <p:cBhvr>
                                        <p:cTn id="89" dur="500"/>
                                        <p:tgtEl>
                                          <p:spTgt spid="51"/>
                                        </p:tgtEl>
                                      </p:cBhvr>
                                    </p:animEffect>
                                  </p:childTnLst>
                                </p:cTn>
                              </p:par>
                              <p:par>
                                <p:cTn id="90" presetID="10" presetClass="entr" presetSubtype="0" fill="hold" nodeType="withEffect">
                                  <p:stCondLst>
                                    <p:cond delay="0"/>
                                  </p:stCondLst>
                                  <p:childTnLst>
                                    <p:set>
                                      <p:cBhvr>
                                        <p:cTn id="91" dur="1" fill="hold">
                                          <p:stCondLst>
                                            <p:cond delay="0"/>
                                          </p:stCondLst>
                                        </p:cTn>
                                        <p:tgtEl>
                                          <p:spTgt spid="52"/>
                                        </p:tgtEl>
                                        <p:attrNameLst>
                                          <p:attrName>style.visibility</p:attrName>
                                        </p:attrNameLst>
                                      </p:cBhvr>
                                      <p:to>
                                        <p:strVal val="visible"/>
                                      </p:to>
                                    </p:set>
                                    <p:animEffect transition="in" filter="fade">
                                      <p:cBhvr>
                                        <p:cTn id="92" dur="500"/>
                                        <p:tgtEl>
                                          <p:spTgt spid="52"/>
                                        </p:tgtEl>
                                      </p:cBhvr>
                                    </p:animEffect>
                                  </p:childTnLst>
                                </p:cTn>
                              </p:par>
                              <p:par>
                                <p:cTn id="93" presetID="10" presetClass="entr" presetSubtype="0" fill="hold" grpId="0" nodeType="withEffect">
                                  <p:stCondLst>
                                    <p:cond delay="0"/>
                                  </p:stCondLst>
                                  <p:childTnLst>
                                    <p:set>
                                      <p:cBhvr>
                                        <p:cTn id="94" dur="1" fill="hold">
                                          <p:stCondLst>
                                            <p:cond delay="0"/>
                                          </p:stCondLst>
                                        </p:cTn>
                                        <p:tgtEl>
                                          <p:spTgt spid="53"/>
                                        </p:tgtEl>
                                        <p:attrNameLst>
                                          <p:attrName>style.visibility</p:attrName>
                                        </p:attrNameLst>
                                      </p:cBhvr>
                                      <p:to>
                                        <p:strVal val="visible"/>
                                      </p:to>
                                    </p:set>
                                    <p:animEffect transition="in" filter="fade">
                                      <p:cBhvr>
                                        <p:cTn id="95" dur="500"/>
                                        <p:tgtEl>
                                          <p:spTgt spid="53"/>
                                        </p:tgtEl>
                                      </p:cBhvr>
                                    </p:animEffect>
                                  </p:childTnLst>
                                </p:cTn>
                              </p:par>
                              <p:par>
                                <p:cTn id="96" presetID="10" presetClass="entr" presetSubtype="0" fill="hold" nodeType="withEffect">
                                  <p:stCondLst>
                                    <p:cond delay="0"/>
                                  </p:stCondLst>
                                  <p:childTnLst>
                                    <p:set>
                                      <p:cBhvr>
                                        <p:cTn id="97" dur="1" fill="hold">
                                          <p:stCondLst>
                                            <p:cond delay="0"/>
                                          </p:stCondLst>
                                        </p:cTn>
                                        <p:tgtEl>
                                          <p:spTgt spid="54"/>
                                        </p:tgtEl>
                                        <p:attrNameLst>
                                          <p:attrName>style.visibility</p:attrName>
                                        </p:attrNameLst>
                                      </p:cBhvr>
                                      <p:to>
                                        <p:strVal val="visible"/>
                                      </p:to>
                                    </p:set>
                                    <p:animEffect transition="in" filter="fade">
                                      <p:cBhvr>
                                        <p:cTn id="98"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3" grpId="0" animBg="1"/>
      <p:bldP spid="16" grpId="0" animBg="1"/>
      <p:bldP spid="17" grpId="0" animBg="1"/>
      <p:bldP spid="18" grpId="0" animBg="1"/>
      <p:bldP spid="44" grpId="0" animBg="1"/>
      <p:bldP spid="13" grpId="0" animBg="1"/>
      <p:bldP spid="14" grpId="0" animBg="1"/>
      <p:bldP spid="15" grpId="0" animBg="1"/>
      <p:bldP spid="45" grpId="0" animBg="1"/>
      <p:bldP spid="10" grpId="0" animBg="1"/>
      <p:bldP spid="11" grpId="0" animBg="1"/>
      <p:bldP spid="12" grpId="0" animBg="1"/>
      <p:bldP spid="19" grpId="0" animBg="1"/>
      <p:bldP spid="23" grpId="0" animBg="1"/>
      <p:bldP spid="46" grpId="0" animBg="1"/>
      <p:bldP spid="51" grpId="0" animBg="1"/>
      <p:bldP spid="5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Initializing Static Class Variables</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449427"/>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Static variables must be redeclared and initialized outside of the class.</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2186725"/>
            <a:ext cx="5154571" cy="219456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sz="1600" dirty="0">
                <a:solidFill>
                  <a:srgbClr val="008000"/>
                </a:solidFill>
                <a:latin typeface="Consolas" panose="020B0609020204030204" pitchFamily="49" charset="0"/>
              </a:rPr>
              <a:t>// File: </a:t>
            </a:r>
            <a:r>
              <a:rPr lang="en-US" sz="1600" dirty="0" err="1">
                <a:solidFill>
                  <a:srgbClr val="008000"/>
                </a:solidFill>
                <a:latin typeface="Consolas" panose="020B0609020204030204" pitchFamily="49" charset="0"/>
              </a:rPr>
              <a:t>Hero.h</a:t>
            </a:r>
            <a:endParaRPr lang="en-US" sz="1600" dirty="0">
              <a:solidFill>
                <a:srgbClr val="008000"/>
              </a:solidFill>
              <a:latin typeface="Consolas" panose="020B0609020204030204" pitchFamily="49" charset="0"/>
            </a:endParaRPr>
          </a:p>
          <a:p>
            <a:pPr defTabSz="460375"/>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Hero</a:t>
            </a:r>
          </a:p>
          <a:p>
            <a:pPr defTabSz="460375"/>
            <a:r>
              <a:rPr lang="en-US" sz="1600" dirty="0">
                <a:solidFill>
                  <a:srgbClr val="000000"/>
                </a:solidFill>
                <a:latin typeface="Consolas" panose="020B0609020204030204" pitchFamily="49" charset="0"/>
              </a:rPr>
              <a:t>{</a:t>
            </a:r>
          </a:p>
          <a:p>
            <a:pPr defTabSz="460375"/>
            <a:r>
              <a:rPr lang="en-US" sz="1600" dirty="0">
                <a:solidFill>
                  <a:srgbClr val="008000"/>
                </a:solidFill>
                <a:latin typeface="Consolas" panose="020B0609020204030204" pitchFamily="49" charset="0"/>
              </a:rPr>
              <a:t>	/* omitted */</a:t>
            </a:r>
          </a:p>
          <a:p>
            <a:pPr defTabSz="460375"/>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a:t>
            </a:r>
          </a:p>
          <a:p>
            <a:pPr defTabSz="460375"/>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Experience points need to level up</a:t>
            </a:r>
          </a:p>
          <a:p>
            <a:pPr defTabSz="460375"/>
            <a:r>
              <a:rPr lang="en-US" sz="1600" dirty="0">
                <a:solidFill>
                  <a:srgbClr val="0000FF"/>
                </a:solidFill>
                <a:latin typeface="Consolas" panose="020B0609020204030204" pitchFamily="49" charset="0"/>
              </a:rPr>
              <a:t>	static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levelUp</a:t>
            </a:r>
            <a:r>
              <a:rPr lang="en-US" sz="1600" dirty="0">
                <a:solidFill>
                  <a:srgbClr val="000000"/>
                </a:solidFill>
                <a:latin typeface="Consolas" panose="020B0609020204030204" pitchFamily="49" charset="0"/>
              </a:rPr>
              <a:t>;</a:t>
            </a:r>
          </a:p>
          <a:p>
            <a:pPr defTabSz="460375"/>
            <a:r>
              <a:rPr lang="en-US" sz="16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2186725"/>
            <a:ext cx="100182" cy="219456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513661"/>
            <a:ext cx="333196" cy="333196"/>
          </a:xfrm>
          <a:prstGeom prst="rect">
            <a:avLst/>
          </a:prstGeom>
        </p:spPr>
      </p:pic>
      <p:sp>
        <p:nvSpPr>
          <p:cNvPr id="11" name="Rectangle 10">
            <a:extLst>
              <a:ext uri="{FF2B5EF4-FFF2-40B4-BE49-F238E27FC236}">
                <a16:creationId xmlns:a16="http://schemas.microsoft.com/office/drawing/2014/main" id="{FD517442-E757-42A1-B11A-F166E3B5EBC4}"/>
              </a:ext>
            </a:extLst>
          </p:cNvPr>
          <p:cNvSpPr/>
          <p:nvPr/>
        </p:nvSpPr>
        <p:spPr>
          <a:xfrm>
            <a:off x="6427829" y="2194560"/>
            <a:ext cx="5154571" cy="219456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sz="1600" dirty="0">
                <a:solidFill>
                  <a:srgbClr val="008000"/>
                </a:solidFill>
                <a:latin typeface="Consolas" panose="020B0609020204030204" pitchFamily="49" charset="0"/>
              </a:rPr>
              <a:t>// File: Hero.cpp</a:t>
            </a:r>
          </a:p>
          <a:p>
            <a:pPr defTabSz="460375"/>
            <a:r>
              <a:rPr lang="en-US" sz="1600" dirty="0">
                <a:solidFill>
                  <a:schemeClr val="accent3">
                    <a:lumMod val="75000"/>
                  </a:schemeClr>
                </a:solidFill>
                <a:latin typeface="Consolas" panose="020B0609020204030204" pitchFamily="49" charset="0"/>
              </a:rPr>
              <a:t>#include </a:t>
            </a:r>
            <a:r>
              <a:rPr lang="en-US" sz="1600" dirty="0">
                <a:solidFill>
                  <a:srgbClr val="A31515"/>
                </a:solidFill>
                <a:latin typeface="Consolas" panose="020B0609020204030204" pitchFamily="49" charset="0"/>
              </a:rPr>
              <a:t>"</a:t>
            </a:r>
            <a:r>
              <a:rPr lang="en-US" sz="1600" dirty="0" err="1">
                <a:solidFill>
                  <a:srgbClr val="A31515"/>
                </a:solidFill>
                <a:latin typeface="Consolas" panose="020B0609020204030204" pitchFamily="49" charset="0"/>
              </a:rPr>
              <a:t>Hero.h</a:t>
            </a:r>
            <a:r>
              <a:rPr lang="en-US" sz="1600" dirty="0">
                <a:solidFill>
                  <a:srgbClr val="A31515"/>
                </a:solidFill>
                <a:latin typeface="Consolas" panose="020B0609020204030204" pitchFamily="49" charset="0"/>
              </a:rPr>
              <a:t>"</a:t>
            </a:r>
            <a:endParaRPr lang="en-US" sz="1600" dirty="0">
              <a:solidFill>
                <a:srgbClr val="008000"/>
              </a:solidFill>
              <a:latin typeface="Consolas" panose="020B0609020204030204" pitchFamily="49" charset="0"/>
            </a:endParaRPr>
          </a:p>
          <a:p>
            <a:pPr defTabSz="460375"/>
            <a:endParaRPr lang="en-US" sz="1600" dirty="0">
              <a:solidFill>
                <a:srgbClr val="2B91AF"/>
              </a:solidFill>
              <a:latin typeface="Consolas" panose="020B0609020204030204" pitchFamily="49" charset="0"/>
            </a:endParaRPr>
          </a:p>
          <a:p>
            <a:pPr defTabSz="460375"/>
            <a:endParaRPr lang="en-US" sz="1600" dirty="0">
              <a:solidFill>
                <a:srgbClr val="2B91AF"/>
              </a:solidFill>
              <a:latin typeface="Consolas" panose="020B0609020204030204" pitchFamily="49" charset="0"/>
            </a:endParaRPr>
          </a:p>
          <a:p>
            <a:pPr defTabSz="460375"/>
            <a:r>
              <a:rPr lang="en-US" sz="1600" dirty="0">
                <a:solidFill>
                  <a:srgbClr val="008000"/>
                </a:solidFill>
                <a:latin typeface="Consolas" panose="020B0609020204030204" pitchFamily="49" charset="0"/>
              </a:rPr>
              <a:t>// Redeclare and initialize</a:t>
            </a:r>
          </a:p>
          <a:p>
            <a:pPr defTabSz="460375"/>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Hero</a:t>
            </a:r>
            <a:r>
              <a:rPr lang="en-US" sz="1600" dirty="0">
                <a:solidFill>
                  <a:srgbClr val="000000"/>
                </a:solidFill>
                <a:latin typeface="Consolas" panose="020B0609020204030204" pitchFamily="49" charset="0"/>
              </a:rPr>
              <a:t>::</a:t>
            </a:r>
            <a:r>
              <a:rPr lang="en-US" sz="1600" dirty="0" err="1">
                <a:solidFill>
                  <a:srgbClr val="000000"/>
                </a:solidFill>
                <a:latin typeface="Consolas" panose="020B0609020204030204" pitchFamily="49" charset="0"/>
              </a:rPr>
              <a:t>levelUp</a:t>
            </a:r>
            <a:r>
              <a:rPr lang="en-US" sz="1600" dirty="0">
                <a:solidFill>
                  <a:srgbClr val="000000"/>
                </a:solidFill>
                <a:latin typeface="Consolas" panose="020B0609020204030204" pitchFamily="49" charset="0"/>
              </a:rPr>
              <a:t> = 100;</a:t>
            </a:r>
          </a:p>
        </p:txBody>
      </p:sp>
      <p:sp>
        <p:nvSpPr>
          <p:cNvPr id="12" name="Rectangle 11">
            <a:extLst>
              <a:ext uri="{FF2B5EF4-FFF2-40B4-BE49-F238E27FC236}">
                <a16:creationId xmlns:a16="http://schemas.microsoft.com/office/drawing/2014/main" id="{C340B232-CDB4-4D86-A771-9B9FC1DA5DEA}"/>
              </a:ext>
              <a:ext uri="{C183D7F6-B498-43B3-948B-1728B52AA6E4}">
                <adec:decorative xmlns:adec="http://schemas.microsoft.com/office/drawing/2017/decorative" val="1"/>
              </a:ext>
            </a:extLst>
          </p:cNvPr>
          <p:cNvSpPr/>
          <p:nvPr/>
        </p:nvSpPr>
        <p:spPr>
          <a:xfrm>
            <a:off x="6327648" y="2194560"/>
            <a:ext cx="100182" cy="219456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4" name="Rectangle 23">
            <a:extLst>
              <a:ext uri="{FF2B5EF4-FFF2-40B4-BE49-F238E27FC236}">
                <a16:creationId xmlns:a16="http://schemas.microsoft.com/office/drawing/2014/main" id="{C72ECCD8-10BC-4F8A-B4A5-4D65C0EAC16E}"/>
              </a:ext>
            </a:extLst>
          </p:cNvPr>
          <p:cNvSpPr/>
          <p:nvPr/>
        </p:nvSpPr>
        <p:spPr>
          <a:xfrm>
            <a:off x="709781" y="4656917"/>
            <a:ext cx="10872619" cy="16459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Hero</a:t>
            </a:r>
          </a:p>
          <a:p>
            <a:pPr defTabSz="460375"/>
            <a:r>
              <a:rPr lang="en-US" sz="1600" dirty="0">
                <a:solidFill>
                  <a:srgbClr val="000000"/>
                </a:solidFill>
                <a:latin typeface="Consolas" panose="020B0609020204030204" pitchFamily="49" charset="0"/>
              </a:rPr>
              <a:t>{</a:t>
            </a:r>
          </a:p>
          <a:p>
            <a:pPr defTabSz="460375"/>
            <a:r>
              <a:rPr lang="en-US" sz="1600" dirty="0">
                <a:solidFill>
                  <a:srgbClr val="008000"/>
                </a:solidFill>
                <a:latin typeface="Consolas" panose="020B0609020204030204" pitchFamily="49" charset="0"/>
              </a:rPr>
              <a:t>	/* omitted */</a:t>
            </a:r>
          </a:p>
          <a:p>
            <a:pPr defTabSz="460375"/>
            <a:r>
              <a:rPr lang="en-US" sz="1600" dirty="0">
                <a:solidFill>
                  <a:srgbClr val="008000"/>
                </a:solidFill>
                <a:latin typeface="Consolas" panose="020B0609020204030204" pitchFamily="49" charset="0"/>
              </a:rPr>
              <a:t>	// Alternate approach, must declare as const(ant)</a:t>
            </a:r>
          </a:p>
          <a:p>
            <a:pPr defTabSz="460375"/>
            <a:r>
              <a:rPr lang="en-US" sz="1600" dirty="0">
                <a:solidFill>
                  <a:srgbClr val="0000FF"/>
                </a:solidFill>
                <a:latin typeface="Consolas" panose="020B0609020204030204" pitchFamily="49" charset="0"/>
              </a:rPr>
              <a:t>	const static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levelUp</a:t>
            </a:r>
            <a:r>
              <a:rPr lang="en-US" sz="1600" dirty="0">
                <a:solidFill>
                  <a:srgbClr val="000000"/>
                </a:solidFill>
                <a:latin typeface="Consolas" panose="020B0609020204030204" pitchFamily="49" charset="0"/>
              </a:rPr>
              <a:t> = 100;</a:t>
            </a:r>
          </a:p>
          <a:p>
            <a:pPr defTabSz="460375"/>
            <a:r>
              <a:rPr lang="en-US" sz="1600" dirty="0">
                <a:solidFill>
                  <a:srgbClr val="000000"/>
                </a:solidFill>
                <a:latin typeface="Consolas" panose="020B0609020204030204" pitchFamily="49" charset="0"/>
              </a:rPr>
              <a:t>};</a:t>
            </a:r>
          </a:p>
        </p:txBody>
      </p:sp>
      <p:sp>
        <p:nvSpPr>
          <p:cNvPr id="25" name="Rectangle 24">
            <a:extLst>
              <a:ext uri="{FF2B5EF4-FFF2-40B4-BE49-F238E27FC236}">
                <a16:creationId xmlns:a16="http://schemas.microsoft.com/office/drawing/2014/main" id="{44762C84-2081-4D0A-B497-1B6AEFB59763}"/>
              </a:ext>
              <a:ext uri="{C183D7F6-B498-43B3-948B-1728B52AA6E4}">
                <adec:decorative xmlns:adec="http://schemas.microsoft.com/office/drawing/2017/decorative" val="1"/>
              </a:ext>
            </a:extLst>
          </p:cNvPr>
          <p:cNvSpPr/>
          <p:nvPr/>
        </p:nvSpPr>
        <p:spPr>
          <a:xfrm>
            <a:off x="609600" y="4656917"/>
            <a:ext cx="100182" cy="16459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Tree>
    <p:custDataLst>
      <p:tags r:id="rId1"/>
    </p:custDataLst>
    <p:extLst>
      <p:ext uri="{BB962C8B-B14F-4D97-AF65-F5344CB8AC3E}">
        <p14:creationId xmlns:p14="http://schemas.microsoft.com/office/powerpoint/2010/main" val="18154400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par>
                                <p:cTn id="11" presetID="10" presetClass="entr" presetSubtype="0" fill="hold" nodeType="withEffect">
                                  <p:stCondLst>
                                    <p:cond delay="0"/>
                                  </p:stCondLst>
                                  <p:childTnLst>
                                    <p:set>
                                      <p:cBhvr>
                                        <p:cTn id="12" dur="1" fill="hold">
                                          <p:stCondLst>
                                            <p:cond delay="0"/>
                                          </p:stCondLst>
                                        </p:cTn>
                                        <p:tgtEl>
                                          <p:spTgt spid="11">
                                            <p:txEl>
                                              <p:pRg st="0" end="0"/>
                                            </p:txEl>
                                          </p:spTgt>
                                        </p:tgtEl>
                                        <p:attrNameLst>
                                          <p:attrName>style.visibility</p:attrName>
                                        </p:attrNameLst>
                                      </p:cBhvr>
                                      <p:to>
                                        <p:strVal val="visible"/>
                                      </p:to>
                                    </p:set>
                                    <p:animEffect transition="in" filter="fade">
                                      <p:cBhvr>
                                        <p:cTn id="13" dur="500"/>
                                        <p:tgtEl>
                                          <p:spTgt spid="11">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11">
                                            <p:txEl>
                                              <p:pRg st="1" end="1"/>
                                            </p:txEl>
                                          </p:spTgt>
                                        </p:tgtEl>
                                        <p:attrNameLst>
                                          <p:attrName>style.visibility</p:attrName>
                                        </p:attrNameLst>
                                      </p:cBhvr>
                                      <p:to>
                                        <p:strVal val="visible"/>
                                      </p:to>
                                    </p:set>
                                    <p:animEffect transition="in" filter="fade">
                                      <p:cBhvr>
                                        <p:cTn id="16" dur="500"/>
                                        <p:tgtEl>
                                          <p:spTgt spid="11">
                                            <p:txEl>
                                              <p:pRg st="1" end="1"/>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11">
                                            <p:txEl>
                                              <p:pRg st="4" end="4"/>
                                            </p:txEl>
                                          </p:spTgt>
                                        </p:tgtEl>
                                        <p:attrNameLst>
                                          <p:attrName>style.visibility</p:attrName>
                                        </p:attrNameLst>
                                      </p:cBhvr>
                                      <p:to>
                                        <p:strVal val="visible"/>
                                      </p:to>
                                    </p:set>
                                    <p:animEffect transition="in" filter="fade">
                                      <p:cBhvr>
                                        <p:cTn id="21" dur="500"/>
                                        <p:tgtEl>
                                          <p:spTgt spid="11">
                                            <p:txEl>
                                              <p:pRg st="4" end="4"/>
                                            </p:txEl>
                                          </p:spTgt>
                                        </p:tgtEl>
                                      </p:cBhvr>
                                    </p:animEffect>
                                  </p:childTnLst>
                                </p:cTn>
                              </p:par>
                              <p:par>
                                <p:cTn id="22" presetID="10" presetClass="entr" presetSubtype="0" fill="hold" nodeType="withEffect">
                                  <p:stCondLst>
                                    <p:cond delay="0"/>
                                  </p:stCondLst>
                                  <p:childTnLst>
                                    <p:set>
                                      <p:cBhvr>
                                        <p:cTn id="23" dur="1" fill="hold">
                                          <p:stCondLst>
                                            <p:cond delay="0"/>
                                          </p:stCondLst>
                                        </p:cTn>
                                        <p:tgtEl>
                                          <p:spTgt spid="11">
                                            <p:txEl>
                                              <p:pRg st="5" end="5"/>
                                            </p:txEl>
                                          </p:spTgt>
                                        </p:tgtEl>
                                        <p:attrNameLst>
                                          <p:attrName>style.visibility</p:attrName>
                                        </p:attrNameLst>
                                      </p:cBhvr>
                                      <p:to>
                                        <p:strVal val="visible"/>
                                      </p:to>
                                    </p:set>
                                    <p:animEffect transition="in" filter="fade">
                                      <p:cBhvr>
                                        <p:cTn id="24" dur="500"/>
                                        <p:tgtEl>
                                          <p:spTgt spid="11">
                                            <p:txEl>
                                              <p:pRg st="5" end="5"/>
                                            </p:txEl>
                                          </p:spTgt>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4"/>
                                        </p:tgtEl>
                                        <p:attrNameLst>
                                          <p:attrName>style.visibility</p:attrName>
                                        </p:attrNameLst>
                                      </p:cBhvr>
                                      <p:to>
                                        <p:strVal val="visible"/>
                                      </p:to>
                                    </p:set>
                                    <p:animEffect transition="in" filter="fade">
                                      <p:cBhvr>
                                        <p:cTn id="32"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24" grpId="0" animBg="1"/>
      <p:bldP spid="2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Static Member Functions</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640767"/>
            <a:ext cx="10440697"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Like static variables, static functions belong to the class, and not a specific instance of it.</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338544"/>
            <a:ext cx="10440697"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Static functions </a:t>
            </a:r>
            <a:r>
              <a:rPr lang="en-US" sz="2000" b="1" dirty="0">
                <a:solidFill>
                  <a:schemeClr val="accent4">
                    <a:lumMod val="60000"/>
                    <a:lumOff val="40000"/>
                  </a:schemeClr>
                </a:solidFill>
              </a:rPr>
              <a:t>aren’t invoked from an object</a:t>
            </a:r>
            <a:r>
              <a:rPr lang="en-US" sz="2000" dirty="0">
                <a:solidFill>
                  <a:srgbClr val="FFFFFF"/>
                </a:solidFill>
              </a:rPr>
              <a:t>, but from the class.</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3703320"/>
            <a:ext cx="3201819" cy="246887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Example</a:t>
            </a:r>
          </a:p>
          <a:p>
            <a:pPr defTabSz="457200"/>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	static</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	void</a:t>
            </a:r>
            <a:r>
              <a:rPr lang="en-US" dirty="0">
                <a:solidFill>
                  <a:srgbClr val="000000"/>
                </a:solidFill>
                <a:latin typeface="Consolas" panose="020B0609020204030204" pitchFamily="49" charset="0"/>
              </a:rPr>
              <a:t> Bar();</a:t>
            </a:r>
          </a:p>
          <a:p>
            <a:pPr defTabSz="457200"/>
            <a:r>
              <a:rPr lang="en-US" dirty="0">
                <a:solidFill>
                  <a:srgbClr val="000000"/>
                </a:solidFill>
                <a:latin typeface="Consolas" panose="020B0609020204030204" pitchFamily="49" charset="0"/>
              </a:rPr>
              <a:t>};</a:t>
            </a:r>
            <a:endParaRPr lang="en-US" sz="4400"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3703320"/>
            <a:ext cx="100182" cy="246887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674225"/>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372002"/>
            <a:ext cx="333196" cy="333196"/>
          </a:xfrm>
          <a:prstGeom prst="rect">
            <a:avLst/>
          </a:prstGeom>
        </p:spPr>
      </p:pic>
      <p:sp>
        <p:nvSpPr>
          <p:cNvPr id="15" name="TextBox 14">
            <a:extLst>
              <a:ext uri="{FF2B5EF4-FFF2-40B4-BE49-F238E27FC236}">
                <a16:creationId xmlns:a16="http://schemas.microsoft.com/office/drawing/2014/main" id="{50A55D2B-82AD-4A17-887C-23B6720AB7B8}"/>
              </a:ext>
            </a:extLst>
          </p:cNvPr>
          <p:cNvSpPr txBox="1"/>
          <p:nvPr/>
        </p:nvSpPr>
        <p:spPr>
          <a:xfrm>
            <a:off x="1055657" y="3036321"/>
            <a:ext cx="10440697"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Static functions </a:t>
            </a:r>
            <a:r>
              <a:rPr lang="en-US" sz="2000" b="1" dirty="0">
                <a:solidFill>
                  <a:schemeClr val="accent4">
                    <a:lumMod val="60000"/>
                    <a:lumOff val="40000"/>
                  </a:schemeClr>
                </a:solidFill>
              </a:rPr>
              <a:t>have no “</a:t>
            </a:r>
            <a:r>
              <a:rPr lang="en-US" sz="2000" b="1" dirty="0">
                <a:solidFill>
                  <a:schemeClr val="accent4">
                    <a:lumMod val="60000"/>
                    <a:lumOff val="40000"/>
                  </a:schemeClr>
                </a:solidFill>
                <a:latin typeface="Consolas" panose="020B0609020204030204" pitchFamily="49" charset="0"/>
              </a:rPr>
              <a:t>this”</a:t>
            </a:r>
            <a:r>
              <a:rPr lang="en-US" sz="2000" b="1" dirty="0">
                <a:solidFill>
                  <a:schemeClr val="accent4">
                    <a:lumMod val="60000"/>
                    <a:lumOff val="40000"/>
                  </a:schemeClr>
                </a:solidFill>
              </a:rPr>
              <a:t> pointer</a:t>
            </a:r>
            <a:r>
              <a:rPr lang="en-US" sz="2000" dirty="0">
                <a:solidFill>
                  <a:srgbClr val="FFFFFF"/>
                </a:solidFill>
              </a:rPr>
              <a:t>, and can’t access non-static member variables</a:t>
            </a:r>
          </a:p>
        </p:txBody>
      </p:sp>
      <p:pic>
        <p:nvPicPr>
          <p:cNvPr id="16" name="Graphic 15">
            <a:extLst>
              <a:ext uri="{FF2B5EF4-FFF2-40B4-BE49-F238E27FC236}">
                <a16:creationId xmlns:a16="http://schemas.microsoft.com/office/drawing/2014/main" id="{A1A70386-D3A1-47A1-BD5E-523298AB7E9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3069779"/>
            <a:ext cx="333196" cy="333196"/>
          </a:xfrm>
          <a:prstGeom prst="rect">
            <a:avLst/>
          </a:prstGeom>
        </p:spPr>
      </p:pic>
      <p:sp>
        <p:nvSpPr>
          <p:cNvPr id="11" name="Rectangle 10">
            <a:extLst>
              <a:ext uri="{FF2B5EF4-FFF2-40B4-BE49-F238E27FC236}">
                <a16:creationId xmlns:a16="http://schemas.microsoft.com/office/drawing/2014/main" id="{FD517442-E757-42A1-B11A-F166E3B5EBC4}"/>
              </a:ext>
            </a:extLst>
          </p:cNvPr>
          <p:cNvSpPr/>
          <p:nvPr/>
        </p:nvSpPr>
        <p:spPr>
          <a:xfrm>
            <a:off x="4319629" y="3703320"/>
            <a:ext cx="7262771" cy="246888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Example</a:t>
            </a:r>
            <a:r>
              <a:rPr lang="en-US" dirty="0">
                <a:solidFill>
                  <a:srgbClr val="000000"/>
                </a:solidFill>
                <a:latin typeface="Consolas" panose="020B0609020204030204" pitchFamily="49" charset="0"/>
              </a:rPr>
              <a:t> object;</a:t>
            </a:r>
          </a:p>
          <a:p>
            <a:pPr defTabSz="457200"/>
            <a:r>
              <a:rPr lang="en-US" dirty="0" err="1">
                <a:solidFill>
                  <a:srgbClr val="000000"/>
                </a:solidFill>
                <a:latin typeface="Consolas" panose="020B0609020204030204" pitchFamily="49" charset="0"/>
              </a:rPr>
              <a:t>object.Bar</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Invoke a member function</a:t>
            </a:r>
            <a:endParaRPr lang="en-US" dirty="0">
              <a:solidFill>
                <a:srgbClr val="000000"/>
              </a:solidFill>
              <a:latin typeface="Consolas" panose="020B0609020204030204" pitchFamily="49" charset="0"/>
            </a:endParaRPr>
          </a:p>
          <a:p>
            <a:pPr defTabSz="457200"/>
            <a:endParaRPr lang="en-US" dirty="0">
              <a:solidFill>
                <a:srgbClr val="000000"/>
              </a:solidFill>
              <a:latin typeface="Consolas" panose="020B0609020204030204" pitchFamily="49" charset="0"/>
            </a:endParaRPr>
          </a:p>
          <a:p>
            <a:pPr defTabSz="457200"/>
            <a:r>
              <a:rPr lang="en-US" dirty="0">
                <a:solidFill>
                  <a:schemeClr val="accent3">
                    <a:lumMod val="75000"/>
                  </a:schemeClr>
                </a:solidFill>
                <a:latin typeface="Consolas" panose="020B0609020204030204" pitchFamily="49" charset="0"/>
              </a:rPr>
              <a:t>Example</a:t>
            </a:r>
            <a:r>
              <a:rPr lang="en-US" dirty="0">
                <a:solidFill>
                  <a:srgbClr val="000000"/>
                </a:solidFill>
                <a:latin typeface="Consolas" panose="020B0609020204030204" pitchFamily="49" charset="0"/>
              </a:rPr>
              <a:t>::Foo(); 	</a:t>
            </a:r>
            <a:r>
              <a:rPr lang="en-US" dirty="0">
                <a:solidFill>
                  <a:srgbClr val="008000"/>
                </a:solidFill>
                <a:latin typeface="Consolas" panose="020B0609020204030204" pitchFamily="49" charset="0"/>
              </a:rPr>
              <a:t>// Invoke a static member function</a:t>
            </a:r>
          </a:p>
          <a:p>
            <a:pPr defTabSz="457200"/>
            <a:r>
              <a:rPr lang="en-US" dirty="0" err="1">
                <a:solidFill>
                  <a:srgbClr val="000000"/>
                </a:solidFill>
                <a:latin typeface="Consolas" panose="020B0609020204030204" pitchFamily="49" charset="0"/>
              </a:rPr>
              <a:t>object.Foo</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Technically this works too</a:t>
            </a:r>
            <a:endParaRPr lang="en-US" dirty="0"/>
          </a:p>
        </p:txBody>
      </p:sp>
      <p:sp>
        <p:nvSpPr>
          <p:cNvPr id="12" name="Rectangle 11">
            <a:extLst>
              <a:ext uri="{FF2B5EF4-FFF2-40B4-BE49-F238E27FC236}">
                <a16:creationId xmlns:a16="http://schemas.microsoft.com/office/drawing/2014/main" id="{C340B232-CDB4-4D86-A771-9B9FC1DA5DEA}"/>
              </a:ext>
              <a:ext uri="{C183D7F6-B498-43B3-948B-1728B52AA6E4}">
                <adec:decorative xmlns:adec="http://schemas.microsoft.com/office/drawing/2017/decorative" val="1"/>
              </a:ext>
            </a:extLst>
          </p:cNvPr>
          <p:cNvSpPr/>
          <p:nvPr/>
        </p:nvSpPr>
        <p:spPr>
          <a:xfrm>
            <a:off x="4219448" y="3703320"/>
            <a:ext cx="100182" cy="24688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Tree>
    <p:custDataLst>
      <p:tags r:id="rId1"/>
    </p:custDataLst>
    <p:extLst>
      <p:ext uri="{BB962C8B-B14F-4D97-AF65-F5344CB8AC3E}">
        <p14:creationId xmlns:p14="http://schemas.microsoft.com/office/powerpoint/2010/main" val="23567679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2"/>
                                        </p:tgtEl>
                                        <p:attrNameLst>
                                          <p:attrName>style.visibility</p:attrName>
                                        </p:attrNameLst>
                                      </p:cBhvr>
                                      <p:to>
                                        <p:strVal val="visible"/>
                                      </p:to>
                                    </p:set>
                                    <p:animEffect transition="in" filter="fade">
                                      <p:cBhvr>
                                        <p:cTn id="31" dur="500"/>
                                        <p:tgtEl>
                                          <p:spTgt spid="12"/>
                                        </p:tgtEl>
                                      </p:cBhvr>
                                    </p:animEffect>
                                  </p:childTnLst>
                                </p:cTn>
                              </p:par>
                              <p:par>
                                <p:cTn id="32" presetID="10" presetClass="entr" presetSubtype="0" fill="hold" nodeType="withEffect">
                                  <p:stCondLst>
                                    <p:cond delay="0"/>
                                  </p:stCondLst>
                                  <p:childTnLst>
                                    <p:set>
                                      <p:cBhvr>
                                        <p:cTn id="33" dur="1" fill="hold">
                                          <p:stCondLst>
                                            <p:cond delay="0"/>
                                          </p:stCondLst>
                                        </p:cTn>
                                        <p:tgtEl>
                                          <p:spTgt spid="11">
                                            <p:txEl>
                                              <p:pRg st="0" end="0"/>
                                            </p:txEl>
                                          </p:spTgt>
                                        </p:tgtEl>
                                        <p:attrNameLst>
                                          <p:attrName>style.visibility</p:attrName>
                                        </p:attrNameLst>
                                      </p:cBhvr>
                                      <p:to>
                                        <p:strVal val="visible"/>
                                      </p:to>
                                    </p:set>
                                    <p:animEffect transition="in" filter="fade">
                                      <p:cBhvr>
                                        <p:cTn id="34" dur="500"/>
                                        <p:tgtEl>
                                          <p:spTgt spid="11">
                                            <p:txEl>
                                              <p:pRg st="0" end="0"/>
                                            </p:txEl>
                                          </p:spTgt>
                                        </p:tgtEl>
                                      </p:cBhvr>
                                    </p:animEffect>
                                  </p:childTnLst>
                                </p:cTn>
                              </p:par>
                              <p:par>
                                <p:cTn id="35" presetID="10" presetClass="entr" presetSubtype="0" fill="hold" nodeType="withEffect">
                                  <p:stCondLst>
                                    <p:cond delay="0"/>
                                  </p:stCondLst>
                                  <p:childTnLst>
                                    <p:set>
                                      <p:cBhvr>
                                        <p:cTn id="36" dur="1" fill="hold">
                                          <p:stCondLst>
                                            <p:cond delay="0"/>
                                          </p:stCondLst>
                                        </p:cTn>
                                        <p:tgtEl>
                                          <p:spTgt spid="11">
                                            <p:txEl>
                                              <p:pRg st="1" end="1"/>
                                            </p:txEl>
                                          </p:spTgt>
                                        </p:tgtEl>
                                        <p:attrNameLst>
                                          <p:attrName>style.visibility</p:attrName>
                                        </p:attrNameLst>
                                      </p:cBhvr>
                                      <p:to>
                                        <p:strVal val="visible"/>
                                      </p:to>
                                    </p:set>
                                    <p:animEffect transition="in" filter="fade">
                                      <p:cBhvr>
                                        <p:cTn id="37" dur="500"/>
                                        <p:tgtEl>
                                          <p:spTgt spid="11">
                                            <p:txEl>
                                              <p:pRg st="1" end="1"/>
                                            </p:txEl>
                                          </p:spTgt>
                                        </p:tgtEl>
                                      </p:cBhvr>
                                    </p:animEffect>
                                  </p:childTnLst>
                                </p:cTn>
                              </p:par>
                              <p:par>
                                <p:cTn id="38" presetID="10" presetClass="entr" presetSubtype="0" fill="hold" nodeType="withEffect">
                                  <p:stCondLst>
                                    <p:cond delay="0"/>
                                  </p:stCondLst>
                                  <p:childTnLst>
                                    <p:set>
                                      <p:cBhvr>
                                        <p:cTn id="39" dur="1" fill="hold">
                                          <p:stCondLst>
                                            <p:cond delay="0"/>
                                          </p:stCondLst>
                                        </p:cTn>
                                        <p:tgtEl>
                                          <p:spTgt spid="11">
                                            <p:txEl>
                                              <p:pRg st="3" end="3"/>
                                            </p:txEl>
                                          </p:spTgt>
                                        </p:tgtEl>
                                        <p:attrNameLst>
                                          <p:attrName>style.visibility</p:attrName>
                                        </p:attrNameLst>
                                      </p:cBhvr>
                                      <p:to>
                                        <p:strVal val="visible"/>
                                      </p:to>
                                    </p:set>
                                    <p:animEffect transition="in" filter="fade">
                                      <p:cBhvr>
                                        <p:cTn id="40" dur="500"/>
                                        <p:tgtEl>
                                          <p:spTgt spid="11">
                                            <p:txEl>
                                              <p:pRg st="3" end="3"/>
                                            </p:txEl>
                                          </p:spTgt>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1"/>
                                        </p:tgtEl>
                                        <p:attrNameLst>
                                          <p:attrName>style.visibility</p:attrName>
                                        </p:attrNameLst>
                                      </p:cBhvr>
                                      <p:to>
                                        <p:strVal val="visible"/>
                                      </p:to>
                                    </p:set>
                                    <p:animEffect transition="in" filter="fade">
                                      <p:cBhvr>
                                        <p:cTn id="43" dur="500"/>
                                        <p:tgtEl>
                                          <p:spTgt spid="11"/>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11">
                                            <p:txEl>
                                              <p:pRg st="4" end="4"/>
                                            </p:txEl>
                                          </p:spTgt>
                                        </p:tgtEl>
                                        <p:attrNameLst>
                                          <p:attrName>style.visibility</p:attrName>
                                        </p:attrNameLst>
                                      </p:cBhvr>
                                      <p:to>
                                        <p:strVal val="visible"/>
                                      </p:to>
                                    </p:set>
                                    <p:animEffect transition="in" filter="fade">
                                      <p:cBhvr>
                                        <p:cTn id="48" dur="500"/>
                                        <p:tgtEl>
                                          <p:spTgt spid="11">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40" grpId="0" animBg="1"/>
      <p:bldP spid="39" grpId="0" animBg="1"/>
      <p:bldP spid="15" grpId="0"/>
      <p:bldP spid="11" grpId="0" animBg="1"/>
      <p:bldP spid="1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1144929"/>
          </a:xfrm>
        </p:spPr>
        <p:txBody>
          <a:bodyPr/>
          <a:lstStyle/>
          <a:p>
            <a:r>
              <a:rPr lang="en-US" dirty="0">
                <a:solidFill>
                  <a:schemeClr val="bg1"/>
                </a:solidFill>
              </a:rPr>
              <a:t>Static Functions Can Only Access </a:t>
            </a:r>
            <a:br>
              <a:rPr lang="en-US" dirty="0">
                <a:solidFill>
                  <a:schemeClr val="bg1"/>
                </a:solidFill>
              </a:rPr>
            </a:br>
            <a:r>
              <a:rPr lang="en-US" dirty="0">
                <a:solidFill>
                  <a:schemeClr val="bg1"/>
                </a:solidFill>
              </a:rPr>
              <a:t>Static Class Members</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870295"/>
            <a:ext cx="10440697"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Static member functions don’t have a “</a:t>
            </a:r>
            <a:r>
              <a:rPr lang="en-US" sz="2000" dirty="0">
                <a:solidFill>
                  <a:srgbClr val="FFFFFF"/>
                </a:solidFill>
                <a:latin typeface="Consolas" panose="020B0609020204030204" pitchFamily="49" charset="0"/>
              </a:rPr>
              <a:t>this</a:t>
            </a:r>
            <a:r>
              <a:rPr lang="en-US" sz="2000" dirty="0">
                <a:solidFill>
                  <a:srgbClr val="FFFFFF"/>
                </a:solidFill>
              </a:rPr>
              <a:t>” pointer.</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440608"/>
            <a:ext cx="10440697"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Static member functions can’t access non-static member variables.</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3010921"/>
            <a:ext cx="2847637" cy="339960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Example</a:t>
            </a:r>
          </a:p>
          <a:p>
            <a:pPr defTabSz="457200"/>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static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a:t>
            </a:r>
          </a:p>
          <a:p>
            <a:pPr defTabSz="457200"/>
            <a:r>
              <a:rPr lang="en-US" sz="1600" dirty="0">
                <a:solidFill>
                  <a:srgbClr val="0000FF"/>
                </a:solidFill>
                <a:latin typeface="Consolas" panose="020B0609020204030204" pitchFamily="49" charset="0"/>
              </a:rPr>
              <a:t>	int</a:t>
            </a:r>
            <a:r>
              <a:rPr lang="en-US" sz="1600" dirty="0">
                <a:solidFill>
                  <a:srgbClr val="000000"/>
                </a:solidFill>
                <a:latin typeface="Consolas" panose="020B0609020204030204" pitchFamily="49" charset="0"/>
              </a:rPr>
              <a:t> y;</a:t>
            </a:r>
          </a:p>
          <a:p>
            <a:pPr defTabSz="457200"/>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static</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Foo();</a:t>
            </a:r>
          </a:p>
          <a:p>
            <a:pPr defTabSz="457200"/>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Bar();</a:t>
            </a:r>
          </a:p>
          <a:p>
            <a:pPr defTabSz="457200"/>
            <a:r>
              <a:rPr lang="en-US" sz="16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3010921"/>
            <a:ext cx="100182" cy="339960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903752"/>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474065"/>
            <a:ext cx="333196" cy="333196"/>
          </a:xfrm>
          <a:prstGeom prst="rect">
            <a:avLst/>
          </a:prstGeom>
        </p:spPr>
      </p:pic>
      <p:sp>
        <p:nvSpPr>
          <p:cNvPr id="11" name="Rectangle 10">
            <a:extLst>
              <a:ext uri="{FF2B5EF4-FFF2-40B4-BE49-F238E27FC236}">
                <a16:creationId xmlns:a16="http://schemas.microsoft.com/office/drawing/2014/main" id="{FD517442-E757-42A1-B11A-F166E3B5EBC4}"/>
              </a:ext>
            </a:extLst>
          </p:cNvPr>
          <p:cNvSpPr/>
          <p:nvPr/>
        </p:nvSpPr>
        <p:spPr>
          <a:xfrm>
            <a:off x="3811629" y="3010921"/>
            <a:ext cx="7770771" cy="16459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Example</a:t>
            </a:r>
            <a:r>
              <a:rPr lang="en-US" sz="1600" dirty="0">
                <a:solidFill>
                  <a:srgbClr val="000000"/>
                </a:solidFill>
                <a:latin typeface="Consolas" panose="020B0609020204030204" pitchFamily="49" charset="0"/>
              </a:rPr>
              <a:t>::Foo()</a:t>
            </a:r>
          </a:p>
          <a:p>
            <a:pPr defTabSz="457200"/>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a:t>
            </a:r>
            <a:r>
              <a:rPr lang="en-US" sz="1600" dirty="0">
                <a:solidFill>
                  <a:srgbClr val="008080"/>
                </a:solidFill>
                <a:latin typeface="Consolas" panose="020B0609020204030204" pitchFamily="49" charset="0"/>
              </a:rPr>
              <a:t>&lt;&lt;</a:t>
            </a:r>
            <a:r>
              <a:rPr lang="en-US" sz="1600" dirty="0">
                <a:solidFill>
                  <a:srgbClr val="000000"/>
                </a:solidFill>
                <a:latin typeface="Consolas" panose="020B0609020204030204" pitchFamily="49" charset="0"/>
              </a:rPr>
              <a:t> x </a:t>
            </a:r>
            <a:r>
              <a:rPr lang="en-US" sz="1600" dirty="0">
                <a:solidFill>
                  <a:srgbClr val="008080"/>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endl</a:t>
            </a:r>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OK, static can access static</a:t>
            </a:r>
            <a:endParaRPr lang="en-US" sz="1600" dirty="0">
              <a:solidFill>
                <a:srgbClr val="000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a:t>
            </a:r>
            <a:r>
              <a:rPr lang="en-US" sz="1600" dirty="0">
                <a:solidFill>
                  <a:srgbClr val="008080"/>
                </a:solidFill>
                <a:latin typeface="Consolas" panose="020B0609020204030204" pitchFamily="49" charset="0"/>
              </a:rPr>
              <a:t>&lt;&lt;</a:t>
            </a:r>
            <a:r>
              <a:rPr lang="en-US" sz="1600" dirty="0">
                <a:solidFill>
                  <a:srgbClr val="000000"/>
                </a:solidFill>
                <a:latin typeface="Consolas" panose="020B0609020204030204" pitchFamily="49" charset="0"/>
              </a:rPr>
              <a:t> y </a:t>
            </a:r>
            <a:r>
              <a:rPr lang="en-US" sz="1600" dirty="0">
                <a:solidFill>
                  <a:srgbClr val="008080"/>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endl</a:t>
            </a:r>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Error, can't access non-static member</a:t>
            </a:r>
          </a:p>
          <a:p>
            <a:pPr defTabSz="457200"/>
            <a:r>
              <a:rPr lang="en-US" sz="1600" dirty="0">
                <a:solidFill>
                  <a:srgbClr val="008000"/>
                </a:solidFill>
                <a:latin typeface="Consolas" panose="020B0609020204030204" pitchFamily="49" charset="0"/>
              </a:rPr>
              <a:t>	</a:t>
            </a:r>
            <a:r>
              <a:rPr lang="en-US" sz="1600" dirty="0">
                <a:solidFill>
                  <a:srgbClr val="000000"/>
                </a:solidFill>
                <a:latin typeface="Consolas" panose="020B0609020204030204" pitchFamily="49" charset="0"/>
              </a:rPr>
              <a:t>Bar();				</a:t>
            </a:r>
            <a:r>
              <a:rPr lang="en-US" sz="1600" dirty="0">
                <a:solidFill>
                  <a:srgbClr val="008000"/>
                </a:solidFill>
                <a:latin typeface="Consolas" panose="020B0609020204030204" pitchFamily="49" charset="0"/>
              </a:rPr>
              <a:t>// Error, can’t access non-static member</a:t>
            </a:r>
            <a:endParaRPr lang="en-US" sz="1600" dirty="0">
              <a:solidFill>
                <a:srgbClr val="000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a:t>
            </a:r>
            <a:endParaRPr lang="en-US" sz="1600" dirty="0"/>
          </a:p>
        </p:txBody>
      </p:sp>
      <p:sp>
        <p:nvSpPr>
          <p:cNvPr id="12" name="Rectangle 11">
            <a:extLst>
              <a:ext uri="{FF2B5EF4-FFF2-40B4-BE49-F238E27FC236}">
                <a16:creationId xmlns:a16="http://schemas.microsoft.com/office/drawing/2014/main" id="{C340B232-CDB4-4D86-A771-9B9FC1DA5DEA}"/>
              </a:ext>
              <a:ext uri="{C183D7F6-B498-43B3-948B-1728B52AA6E4}">
                <adec:decorative xmlns:adec="http://schemas.microsoft.com/office/drawing/2017/decorative" val="1"/>
              </a:ext>
            </a:extLst>
          </p:cNvPr>
          <p:cNvSpPr/>
          <p:nvPr/>
        </p:nvSpPr>
        <p:spPr>
          <a:xfrm>
            <a:off x="3711448" y="3010921"/>
            <a:ext cx="100182" cy="16459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Rectangle 22">
            <a:extLst>
              <a:ext uri="{FF2B5EF4-FFF2-40B4-BE49-F238E27FC236}">
                <a16:creationId xmlns:a16="http://schemas.microsoft.com/office/drawing/2014/main" id="{B12DD497-E9A3-4B3A-9EB8-E3C1144D75DB}"/>
              </a:ext>
            </a:extLst>
          </p:cNvPr>
          <p:cNvSpPr/>
          <p:nvPr/>
        </p:nvSpPr>
        <p:spPr>
          <a:xfrm>
            <a:off x="3811629" y="4764602"/>
            <a:ext cx="7770771" cy="16459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Example</a:t>
            </a:r>
            <a:r>
              <a:rPr lang="en-US" sz="1600" dirty="0">
                <a:solidFill>
                  <a:srgbClr val="000000"/>
                </a:solidFill>
                <a:latin typeface="Consolas" panose="020B0609020204030204" pitchFamily="49" charset="0"/>
              </a:rPr>
              <a:t>::Bar()</a:t>
            </a:r>
          </a:p>
          <a:p>
            <a:pPr defTabSz="457200"/>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a:t>
            </a:r>
            <a:r>
              <a:rPr lang="en-US" sz="1600" dirty="0">
                <a:solidFill>
                  <a:srgbClr val="008080"/>
                </a:solidFill>
                <a:latin typeface="Consolas" panose="020B0609020204030204" pitchFamily="49" charset="0"/>
              </a:rPr>
              <a:t>&lt;&lt;</a:t>
            </a:r>
            <a:r>
              <a:rPr lang="en-US" sz="1600" dirty="0">
                <a:solidFill>
                  <a:srgbClr val="000000"/>
                </a:solidFill>
                <a:latin typeface="Consolas" panose="020B0609020204030204" pitchFamily="49" charset="0"/>
              </a:rPr>
              <a:t> x </a:t>
            </a:r>
            <a:r>
              <a:rPr lang="en-US" sz="1600" dirty="0">
                <a:solidFill>
                  <a:srgbClr val="008080"/>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 "</a:t>
            </a:r>
            <a:r>
              <a:rPr lang="en-US" sz="1600" dirty="0">
                <a:solidFill>
                  <a:srgbClr val="000000"/>
                </a:solidFill>
                <a:latin typeface="Consolas" panose="020B0609020204030204" pitchFamily="49" charset="0"/>
              </a:rPr>
              <a:t> &lt;&lt; y &lt;&lt; </a:t>
            </a:r>
            <a:r>
              <a:rPr lang="en-US" sz="1600" dirty="0" err="1">
                <a:solidFill>
                  <a:srgbClr val="000000"/>
                </a:solidFill>
                <a:latin typeface="Consolas" panose="020B0609020204030204" pitchFamily="49" charset="0"/>
              </a:rPr>
              <a:t>endl</a:t>
            </a:r>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OK, can access static</a:t>
            </a:r>
            <a:endParaRPr lang="en-US" sz="1600" dirty="0">
              <a:solidFill>
                <a:srgbClr val="000000"/>
              </a:solidFill>
              <a:latin typeface="Consolas" panose="020B0609020204030204" pitchFamily="49" charset="0"/>
            </a:endParaRPr>
          </a:p>
          <a:p>
            <a:pPr defTabSz="457200"/>
            <a:r>
              <a:rPr lang="en-US" sz="1600" dirty="0">
                <a:solidFill>
                  <a:srgbClr val="008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a:t>
            </a:r>
            <a:r>
              <a:rPr lang="en-US" sz="1600" dirty="0">
                <a:solidFill>
                  <a:srgbClr val="008080"/>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Example</a:t>
            </a:r>
            <a:r>
              <a:rPr lang="en-US" sz="1600" dirty="0">
                <a:solidFill>
                  <a:srgbClr val="000000"/>
                </a:solidFill>
                <a:latin typeface="Consolas" panose="020B0609020204030204" pitchFamily="49" charset="0"/>
              </a:rPr>
              <a:t>::x &lt;&lt; </a:t>
            </a:r>
            <a:r>
              <a:rPr lang="en-US" sz="1600" dirty="0" err="1">
                <a:solidFill>
                  <a:srgbClr val="000000"/>
                </a:solidFill>
                <a:latin typeface="Consolas" panose="020B0609020204030204" pitchFamily="49" charset="0"/>
              </a:rPr>
              <a:t>endl</a:t>
            </a:r>
            <a:r>
              <a:rPr lang="en-US" sz="1600" dirty="0">
                <a:solidFill>
                  <a:srgbClr val="000000"/>
                </a:solidFill>
                <a:latin typeface="Consolas" panose="020B0609020204030204" pitchFamily="49" charset="0"/>
              </a:rPr>
              <a:t>;</a:t>
            </a:r>
            <a:r>
              <a:rPr lang="en-US" sz="1600" dirty="0">
                <a:solidFill>
                  <a:srgbClr val="008000"/>
                </a:solidFill>
                <a:latin typeface="Consolas" panose="020B0609020204030204" pitchFamily="49" charset="0"/>
              </a:rPr>
              <a:t> 		// Same thing</a:t>
            </a:r>
            <a:endParaRPr lang="en-US" sz="1600" dirty="0">
              <a:solidFill>
                <a:srgbClr val="000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	Foo();							</a:t>
            </a:r>
            <a:r>
              <a:rPr lang="en-US" sz="1600" dirty="0">
                <a:solidFill>
                  <a:srgbClr val="008000"/>
                </a:solidFill>
                <a:latin typeface="Consolas" panose="020B0609020204030204" pitchFamily="49" charset="0"/>
              </a:rPr>
              <a:t>// Or Example::Foo()</a:t>
            </a:r>
          </a:p>
          <a:p>
            <a:pPr defTabSz="457200"/>
            <a:r>
              <a:rPr lang="en-US" sz="1600" dirty="0">
                <a:solidFill>
                  <a:srgbClr val="000000"/>
                </a:solidFill>
                <a:latin typeface="Consolas" panose="020B0609020204030204" pitchFamily="49" charset="0"/>
              </a:rPr>
              <a:t>}</a:t>
            </a:r>
            <a:endParaRPr lang="en-US" sz="1600" dirty="0"/>
          </a:p>
        </p:txBody>
      </p:sp>
      <p:sp>
        <p:nvSpPr>
          <p:cNvPr id="24" name="Rectangle 23">
            <a:extLst>
              <a:ext uri="{FF2B5EF4-FFF2-40B4-BE49-F238E27FC236}">
                <a16:creationId xmlns:a16="http://schemas.microsoft.com/office/drawing/2014/main" id="{52A9220A-2CCD-48CF-83AA-29DB473DC000}"/>
              </a:ext>
              <a:ext uri="{C183D7F6-B498-43B3-948B-1728B52AA6E4}">
                <adec:decorative xmlns:adec="http://schemas.microsoft.com/office/drawing/2017/decorative" val="1"/>
              </a:ext>
            </a:extLst>
          </p:cNvPr>
          <p:cNvSpPr/>
          <p:nvPr/>
        </p:nvSpPr>
        <p:spPr>
          <a:xfrm>
            <a:off x="3711448" y="4764602"/>
            <a:ext cx="100182" cy="16459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6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5" name="Freeform: Shape 24">
            <a:extLst>
              <a:ext uri="{FF2B5EF4-FFF2-40B4-BE49-F238E27FC236}">
                <a16:creationId xmlns:a16="http://schemas.microsoft.com/office/drawing/2014/main" id="{97B70727-03D9-4005-8AB5-06C56D063BBE}"/>
              </a:ext>
            </a:extLst>
          </p:cNvPr>
          <p:cNvSpPr/>
          <p:nvPr/>
        </p:nvSpPr>
        <p:spPr>
          <a:xfrm>
            <a:off x="8718552" y="1138775"/>
            <a:ext cx="3017520" cy="146304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b="1" dirty="0">
                <a:solidFill>
                  <a:srgbClr val="000000"/>
                </a:solidFill>
                <a:cs typeface="Calibri" panose="020F0502020204030204" pitchFamily="34" charset="0"/>
              </a:rPr>
              <a:t>Static functions </a:t>
            </a:r>
            <a:r>
              <a:rPr lang="en-US" dirty="0">
                <a:solidFill>
                  <a:srgbClr val="000000"/>
                </a:solidFill>
                <a:cs typeface="Calibri" panose="020F0502020204030204" pitchFamily="34" charset="0"/>
              </a:rPr>
              <a:t>can only access static members. </a:t>
            </a:r>
            <a:r>
              <a:rPr lang="en-US" b="1" dirty="0">
                <a:solidFill>
                  <a:srgbClr val="000000"/>
                </a:solidFill>
                <a:cs typeface="Calibri" panose="020F0502020204030204" pitchFamily="34" charset="0"/>
              </a:rPr>
              <a:t>Non-static functions </a:t>
            </a:r>
            <a:r>
              <a:rPr lang="en-US" dirty="0">
                <a:solidFill>
                  <a:srgbClr val="000000"/>
                </a:solidFill>
                <a:cs typeface="Calibri" panose="020F0502020204030204" pitchFamily="34" charset="0"/>
              </a:rPr>
              <a:t>can access both.</a:t>
            </a:r>
          </a:p>
        </p:txBody>
      </p:sp>
    </p:spTree>
    <p:custDataLst>
      <p:tags r:id="rId1"/>
    </p:custDataLst>
    <p:extLst>
      <p:ext uri="{BB962C8B-B14F-4D97-AF65-F5344CB8AC3E}">
        <p14:creationId xmlns:p14="http://schemas.microsoft.com/office/powerpoint/2010/main" val="30746309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9"/>
                                        </p:tgtEl>
                                        <p:attrNameLst>
                                          <p:attrName>style.visibility</p:attrName>
                                        </p:attrNameLst>
                                      </p:cBhvr>
                                      <p:to>
                                        <p:strVal val="visible"/>
                                      </p:to>
                                    </p:set>
                                    <p:animEffect transition="in" filter="fade">
                                      <p:cBhvr>
                                        <p:cTn id="7" dur="500"/>
                                        <p:tgtEl>
                                          <p:spTgt spid="3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0"/>
                                        </p:tgtEl>
                                        <p:attrNameLst>
                                          <p:attrName>style.visibility</p:attrName>
                                        </p:attrNameLst>
                                      </p:cBhvr>
                                      <p:to>
                                        <p:strVal val="visible"/>
                                      </p:to>
                                    </p:set>
                                    <p:animEffect transition="in" filter="fade">
                                      <p:cBhvr>
                                        <p:cTn id="10" dur="500"/>
                                        <p:tgtEl>
                                          <p:spTgt spid="4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fade">
                                      <p:cBhvr>
                                        <p:cTn id="23" dur="500"/>
                                        <p:tgtEl>
                                          <p:spTgt spid="24"/>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5"/>
                                        </p:tgtEl>
                                        <p:attrNameLst>
                                          <p:attrName>style.visibility</p:attrName>
                                        </p:attrNameLst>
                                      </p:cBhvr>
                                      <p:to>
                                        <p:strVal val="visible"/>
                                      </p:to>
                                    </p:set>
                                    <p:animEffect transition="in" filter="fade">
                                      <p:cBhvr>
                                        <p:cTn id="3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39" grpId="0" animBg="1"/>
      <p:bldP spid="11" grpId="0" animBg="1"/>
      <p:bldP spid="12" grpId="0" animBg="1"/>
      <p:bldP spid="23" grpId="0" animBg="1"/>
      <p:bldP spid="24" grpId="0" animBg="1"/>
      <p:bldP spid="25"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8d712cd3-c96d-494a-9db9-f27087647cfc"/>
  <p:tag name="ARTICULATE_DESIGN_ID_OFFICE THEME" val="6pZTbGXi3BY"/>
  <p:tag name="ARTICULATE_REFERENCE_COUNT" val="0"/>
  <p:tag name="ARTICULATE_PLAYER_GLOSSARY_XML" val="&lt;?xml version=&quot;1.0&quot; encoding=&quot;utf-16&quot;?&gt;&lt;glossary xmlns:xsi=&quot;http://www.w3.org/2001/XMLSchema-instance&quot; xmlns:xsd=&quot;http://www.w3.org/2001/XMLSchema&quot;&gt;&lt;terms /&gt;&lt;/glossary&gt;"/>
  <p:tag name="TAG_BACKING_FORM_KEY" val="8127648-\\mac\dropbox\hospitality_template.pptx"/>
  <p:tag name="ARTICULATE_PRESENTER_VERSION" val="8"/>
  <p:tag name="ARTICULATE_USED_PAGE_ORIENTATION" val="1"/>
  <p:tag name="ARTICULATE_USED_PAGE_SIZE" val="7"/>
  <p:tag name="ARTICULATE_SLIDE_COUNT" val="2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384">
      <a:dk1>
        <a:srgbClr val="000000"/>
      </a:dk1>
      <a:lt1>
        <a:srgbClr val="FFFFFF"/>
      </a:lt1>
      <a:dk2>
        <a:srgbClr val="00174E"/>
      </a:dk2>
      <a:lt2>
        <a:srgbClr val="FFFFFF"/>
      </a:lt2>
      <a:accent1>
        <a:srgbClr val="69EEF0"/>
      </a:accent1>
      <a:accent2>
        <a:srgbClr val="0451A5"/>
      </a:accent2>
      <a:accent3>
        <a:srgbClr val="3C556C"/>
      </a:accent3>
      <a:accent4>
        <a:srgbClr val="DD6F08"/>
      </a:accent4>
      <a:accent5>
        <a:srgbClr val="D63C51"/>
      </a:accent5>
      <a:accent6>
        <a:srgbClr val="0F8511"/>
      </a:accent6>
      <a:hlink>
        <a:srgbClr val="0451A5"/>
      </a:hlink>
      <a:folHlink>
        <a:srgbClr val="3C55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4763DD9DAFD9A41AA71C049DC7C3692" ma:contentTypeVersion="11" ma:contentTypeDescription="Create a new document." ma:contentTypeScope="" ma:versionID="87d19087cef2b3648540fc791f3e4316">
  <xsd:schema xmlns:xsd="http://www.w3.org/2001/XMLSchema" xmlns:xs="http://www.w3.org/2001/XMLSchema" xmlns:p="http://schemas.microsoft.com/office/2006/metadata/properties" xmlns:ns3="893ce604-a07d-45c8-9760-1c451cf96fee" xmlns:ns4="c428bb1f-ac02-46ea-b9f2-2552abf989f6" targetNamespace="http://schemas.microsoft.com/office/2006/metadata/properties" ma:root="true" ma:fieldsID="8bf15136e8275782de5a0a1074427e18" ns3:_="" ns4:_="">
    <xsd:import namespace="893ce604-a07d-45c8-9760-1c451cf96fee"/>
    <xsd:import namespace="c428bb1f-ac02-46ea-b9f2-2552abf989f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93ce604-a07d-45c8-9760-1c451cf96fe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428bb1f-ac02-46ea-b9f2-2552abf989f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F2F7F53-7F90-4A18-A882-85A947409B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93ce604-a07d-45c8-9760-1c451cf96fee"/>
    <ds:schemaRef ds:uri="c428bb1f-ac02-46ea-b9f2-2552abf989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7D3E7C2-7979-43AF-A8A9-C699DA8E02BD}">
  <ds:schemaRefs>
    <ds:schemaRef ds:uri="http://www.w3.org/XML/1998/namespace"/>
    <ds:schemaRef ds:uri="893ce604-a07d-45c8-9760-1c451cf96fee"/>
    <ds:schemaRef ds:uri="http://purl.org/dc/elements/1.1/"/>
    <ds:schemaRef ds:uri="http://purl.org/dc/dcmitype/"/>
    <ds:schemaRef ds:uri="http://schemas.microsoft.com/office/2006/documentManagement/types"/>
    <ds:schemaRef ds:uri="http://schemas.microsoft.com/office/2006/metadata/properties"/>
    <ds:schemaRef ds:uri="http://purl.org/dc/terms/"/>
    <ds:schemaRef ds:uri="c428bb1f-ac02-46ea-b9f2-2552abf989f6"/>
    <ds:schemaRef ds:uri="http://schemas.microsoft.com/office/infopath/2007/PartnerControls"/>
    <ds:schemaRef ds:uri="http://schemas.openxmlformats.org/package/2006/metadata/core-properties"/>
  </ds:schemaRefs>
</ds:datastoreItem>
</file>

<file path=customXml/itemProps3.xml><?xml version="1.0" encoding="utf-8"?>
<ds:datastoreItem xmlns:ds="http://schemas.openxmlformats.org/officeDocument/2006/customXml" ds:itemID="{A5E0E413-BE29-43E1-87B2-464413A005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12242</TotalTime>
  <Words>3425</Words>
  <Application>Microsoft Office PowerPoint</Application>
  <PresentationFormat>Widescreen</PresentationFormat>
  <Paragraphs>315</Paragraphs>
  <Slides>15</Slides>
  <Notes>13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15</vt:i4>
      </vt:variant>
    </vt:vector>
  </HeadingPairs>
  <TitlesOfParts>
    <vt:vector size="19" baseType="lpstr">
      <vt:lpstr>Arial</vt:lpstr>
      <vt:lpstr>Calibri</vt:lpstr>
      <vt:lpstr>Consolas</vt:lpstr>
      <vt:lpstr>Office Theme</vt:lpstr>
      <vt:lpstr>COP3503</vt:lpstr>
      <vt:lpstr>Welcome!</vt:lpstr>
      <vt:lpstr>static Is a Modifier for Variables and Functions</vt:lpstr>
      <vt:lpstr>Static Local Variables</vt:lpstr>
      <vt:lpstr>Static Member Variables</vt:lpstr>
      <vt:lpstr>Static Member Variables</vt:lpstr>
      <vt:lpstr>Initializing Static Class Variables</vt:lpstr>
      <vt:lpstr>Static Member Functions</vt:lpstr>
      <vt:lpstr>Static Functions Can Only Access  Static Class Members</vt:lpstr>
      <vt:lpstr>Why Use These?</vt:lpstr>
      <vt:lpstr>Example: A Debug Log</vt:lpstr>
      <vt:lpstr>Example: A Debug Log</vt:lpstr>
      <vt:lpstr>Recap</vt:lpstr>
      <vt:lpstr>Conclusion</vt:lpstr>
      <vt:lpstr>Thank you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Trina Rimmer</dc:creator>
  <cp:lastModifiedBy>Martin,Joshua L</cp:lastModifiedBy>
  <cp:revision>607</cp:revision>
  <dcterms:created xsi:type="dcterms:W3CDTF">2017-06-08T19:59:47Z</dcterms:created>
  <dcterms:modified xsi:type="dcterms:W3CDTF">2022-08-26T12:20:06Z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Path">
    <vt:lpwstr>Hospitality_Template</vt:lpwstr>
  </property>
  <property fmtid="{D5CDD505-2E9C-101B-9397-08002B2CF9AE}" pid="3" name="ArticulateUseProject">
    <vt:lpwstr>1</vt:lpwstr>
  </property>
  <property fmtid="{D5CDD505-2E9C-101B-9397-08002B2CF9AE}" pid="4" name="ArticulateProjectVersion">
    <vt:lpwstr>8</vt:lpwstr>
  </property>
  <property fmtid="{D5CDD505-2E9C-101B-9397-08002B2CF9AE}" pid="5" name="ArticulateGUID">
    <vt:lpwstr>946E3964-23FC-46E3-B8C6-DCBEDE8240BF</vt:lpwstr>
  </property>
  <property fmtid="{D5CDD505-2E9C-101B-9397-08002B2CF9AE}" pid="6" name="ArticulateProjectFull">
    <vt:lpwstr>P:\UFO\COP3503_sp22_Fox\module_content\powerpoints\pptsANDscripts\M01\M01_01_COP3503_sp22_Fox_v10.ppta</vt:lpwstr>
  </property>
  <property fmtid="{D5CDD505-2E9C-101B-9397-08002B2CF9AE}" pid="7" name="ContentTypeId">
    <vt:lpwstr>0x010100C4763DD9DAFD9A41AA71C049DC7C3692</vt:lpwstr>
  </property>
</Properties>
</file>

<file path=docProps/thumbnail.jpeg>
</file>